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56"/>
  </p:notesMasterIdLst>
  <p:sldIdLst>
    <p:sldId id="256" r:id="rId2"/>
    <p:sldId id="302" r:id="rId3"/>
    <p:sldId id="303" r:id="rId4"/>
    <p:sldId id="306" r:id="rId5"/>
    <p:sldId id="261" r:id="rId6"/>
    <p:sldId id="259" r:id="rId7"/>
    <p:sldId id="260" r:id="rId8"/>
    <p:sldId id="270" r:id="rId9"/>
    <p:sldId id="275" r:id="rId10"/>
    <p:sldId id="272" r:id="rId11"/>
    <p:sldId id="257" r:id="rId12"/>
    <p:sldId id="273" r:id="rId13"/>
    <p:sldId id="274" r:id="rId14"/>
    <p:sldId id="278" r:id="rId15"/>
    <p:sldId id="280" r:id="rId16"/>
    <p:sldId id="281" r:id="rId17"/>
    <p:sldId id="276" r:id="rId18"/>
    <p:sldId id="311" r:id="rId19"/>
    <p:sldId id="284" r:id="rId20"/>
    <p:sldId id="286" r:id="rId21"/>
    <p:sldId id="287" r:id="rId22"/>
    <p:sldId id="288" r:id="rId23"/>
    <p:sldId id="262" r:id="rId24"/>
    <p:sldId id="269" r:id="rId25"/>
    <p:sldId id="267" r:id="rId26"/>
    <p:sldId id="290" r:id="rId27"/>
    <p:sldId id="291" r:id="rId28"/>
    <p:sldId id="307" r:id="rId29"/>
    <p:sldId id="308" r:id="rId30"/>
    <p:sldId id="309" r:id="rId31"/>
    <p:sldId id="292" r:id="rId32"/>
    <p:sldId id="293" r:id="rId33"/>
    <p:sldId id="294" r:id="rId34"/>
    <p:sldId id="264" r:id="rId35"/>
    <p:sldId id="265" r:id="rId36"/>
    <p:sldId id="266" r:id="rId37"/>
    <p:sldId id="295" r:id="rId38"/>
    <p:sldId id="296" r:id="rId39"/>
    <p:sldId id="299" r:id="rId40"/>
    <p:sldId id="282" r:id="rId41"/>
    <p:sldId id="283" r:id="rId42"/>
    <p:sldId id="310" r:id="rId43"/>
    <p:sldId id="279" r:id="rId44"/>
    <p:sldId id="271" r:id="rId45"/>
    <p:sldId id="300" r:id="rId46"/>
    <p:sldId id="285" r:id="rId47"/>
    <p:sldId id="268" r:id="rId48"/>
    <p:sldId id="297" r:id="rId49"/>
    <p:sldId id="258" r:id="rId50"/>
    <p:sldId id="301" r:id="rId51"/>
    <p:sldId id="312" r:id="rId52"/>
    <p:sldId id="313" r:id="rId53"/>
    <p:sldId id="263" r:id="rId54"/>
    <p:sldId id="289" r:id="rId5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313" autoAdjust="0"/>
  </p:normalViewPr>
  <p:slideViewPr>
    <p:cSldViewPr snapToGrid="0">
      <p:cViewPr varScale="1">
        <p:scale>
          <a:sx n="78" d="100"/>
          <a:sy n="78" d="100"/>
        </p:scale>
        <p:origin x="1836"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531C50-D143-45E7-B9AD-DEB7A5D7D74C}" type="datetimeFigureOut">
              <a:rPr lang="zh-CN" altLang="en-US" smtClean="0"/>
              <a:t>2019/7/17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DB0C78-C2AA-40FD-954F-16A3A4595C99}" type="slidenum">
              <a:rPr lang="zh-CN" altLang="en-US" smtClean="0"/>
              <a:t>‹#›</a:t>
            </a:fld>
            <a:endParaRPr lang="zh-CN" altLang="en-US"/>
          </a:p>
        </p:txBody>
      </p:sp>
    </p:spTree>
    <p:extLst>
      <p:ext uri="{BB962C8B-B14F-4D97-AF65-F5344CB8AC3E}">
        <p14:creationId xmlns:p14="http://schemas.microsoft.com/office/powerpoint/2010/main" val="38443810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a:t>
            </a:fld>
            <a:endParaRPr lang="zh-CN" altLang="en-US"/>
          </a:p>
        </p:txBody>
      </p:sp>
    </p:spTree>
    <p:extLst>
      <p:ext uri="{BB962C8B-B14F-4D97-AF65-F5344CB8AC3E}">
        <p14:creationId xmlns:p14="http://schemas.microsoft.com/office/powerpoint/2010/main" val="42130874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25</a:t>
            </a:fld>
            <a:endParaRPr lang="zh-CN" altLang="en-US"/>
          </a:p>
        </p:txBody>
      </p:sp>
    </p:spTree>
    <p:extLst>
      <p:ext uri="{BB962C8B-B14F-4D97-AF65-F5344CB8AC3E}">
        <p14:creationId xmlns:p14="http://schemas.microsoft.com/office/powerpoint/2010/main" val="4198134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26</a:t>
            </a:fld>
            <a:endParaRPr lang="zh-CN" altLang="en-US"/>
          </a:p>
        </p:txBody>
      </p:sp>
    </p:spTree>
    <p:extLst>
      <p:ext uri="{BB962C8B-B14F-4D97-AF65-F5344CB8AC3E}">
        <p14:creationId xmlns:p14="http://schemas.microsoft.com/office/powerpoint/2010/main" val="3682493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27</a:t>
            </a:fld>
            <a:endParaRPr lang="zh-CN" altLang="en-US"/>
          </a:p>
        </p:txBody>
      </p:sp>
    </p:spTree>
    <p:extLst>
      <p:ext uri="{BB962C8B-B14F-4D97-AF65-F5344CB8AC3E}">
        <p14:creationId xmlns:p14="http://schemas.microsoft.com/office/powerpoint/2010/main" val="35699323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31</a:t>
            </a:fld>
            <a:endParaRPr lang="zh-CN" altLang="en-US"/>
          </a:p>
        </p:txBody>
      </p:sp>
    </p:spTree>
    <p:extLst>
      <p:ext uri="{BB962C8B-B14F-4D97-AF65-F5344CB8AC3E}">
        <p14:creationId xmlns:p14="http://schemas.microsoft.com/office/powerpoint/2010/main" val="21987804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35</a:t>
            </a:fld>
            <a:endParaRPr lang="zh-CN" altLang="en-US"/>
          </a:p>
        </p:txBody>
      </p:sp>
    </p:spTree>
    <p:extLst>
      <p:ext uri="{BB962C8B-B14F-4D97-AF65-F5344CB8AC3E}">
        <p14:creationId xmlns:p14="http://schemas.microsoft.com/office/powerpoint/2010/main" val="26948884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重要性采样</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37</a:t>
            </a:fld>
            <a:endParaRPr lang="zh-CN" altLang="en-US"/>
          </a:p>
        </p:txBody>
      </p:sp>
    </p:spTree>
    <p:extLst>
      <p:ext uri="{BB962C8B-B14F-4D97-AF65-F5344CB8AC3E}">
        <p14:creationId xmlns:p14="http://schemas.microsoft.com/office/powerpoint/2010/main" val="2851083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重要性采样</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38</a:t>
            </a:fld>
            <a:endParaRPr lang="zh-CN" altLang="en-US"/>
          </a:p>
        </p:txBody>
      </p:sp>
    </p:spTree>
    <p:extLst>
      <p:ext uri="{BB962C8B-B14F-4D97-AF65-F5344CB8AC3E}">
        <p14:creationId xmlns:p14="http://schemas.microsoft.com/office/powerpoint/2010/main" val="957211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重要性采样</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39</a:t>
            </a:fld>
            <a:endParaRPr lang="zh-CN" altLang="en-US"/>
          </a:p>
        </p:txBody>
      </p:sp>
    </p:spTree>
    <p:extLst>
      <p:ext uri="{BB962C8B-B14F-4D97-AF65-F5344CB8AC3E}">
        <p14:creationId xmlns:p14="http://schemas.microsoft.com/office/powerpoint/2010/main" val="37197979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1580ms</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40</a:t>
            </a:fld>
            <a:endParaRPr lang="zh-CN" altLang="en-US"/>
          </a:p>
        </p:txBody>
      </p:sp>
    </p:spTree>
    <p:extLst>
      <p:ext uri="{BB962C8B-B14F-4D97-AF65-F5344CB8AC3E}">
        <p14:creationId xmlns:p14="http://schemas.microsoft.com/office/powerpoint/2010/main" val="4275487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46</a:t>
            </a:fld>
            <a:endParaRPr lang="zh-CN" altLang="en-US"/>
          </a:p>
        </p:txBody>
      </p:sp>
    </p:spTree>
    <p:extLst>
      <p:ext uri="{BB962C8B-B14F-4D97-AF65-F5344CB8AC3E}">
        <p14:creationId xmlns:p14="http://schemas.microsoft.com/office/powerpoint/2010/main" val="3901282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DiffuseColor</a:t>
            </a:r>
            <a:r>
              <a:rPr lang="en-US" altLang="zh-CN" dirty="0" smtClean="0"/>
              <a:t> </a:t>
            </a:r>
          </a:p>
          <a:p>
            <a:r>
              <a:rPr lang="en-US" altLang="zh-CN" dirty="0" err="1" smtClean="0"/>
              <a:t>SpecularColor</a:t>
            </a:r>
            <a:r>
              <a:rPr lang="en-US" altLang="zh-CN" dirty="0" smtClean="0"/>
              <a:t> </a:t>
            </a:r>
          </a:p>
          <a:p>
            <a:r>
              <a:rPr lang="en-US" altLang="zh-CN" dirty="0" err="1" smtClean="0"/>
              <a:t>SpecularPower</a:t>
            </a:r>
            <a:r>
              <a:rPr lang="en-US" altLang="zh-CN" dirty="0" smtClean="0"/>
              <a:t> </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7</a:t>
            </a:fld>
            <a:endParaRPr lang="zh-CN" altLang="en-US"/>
          </a:p>
        </p:txBody>
      </p:sp>
    </p:spTree>
    <p:extLst>
      <p:ext uri="{BB962C8B-B14F-4D97-AF65-F5344CB8AC3E}">
        <p14:creationId xmlns:p14="http://schemas.microsoft.com/office/powerpoint/2010/main" val="1110291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53</a:t>
            </a:fld>
            <a:endParaRPr lang="zh-CN" altLang="en-US"/>
          </a:p>
        </p:txBody>
      </p:sp>
    </p:spTree>
    <p:extLst>
      <p:ext uri="{BB962C8B-B14F-4D97-AF65-F5344CB8AC3E}">
        <p14:creationId xmlns:p14="http://schemas.microsoft.com/office/powerpoint/2010/main" val="915443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图片顶部所示的表面，表面相对光滑</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表面取向仅略有变化，导致反射光方向的微小变化，从而产生更清晰的反射。 图片底部所示的的表面较粗糙</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表面上的不同点具有广泛变化的方向取向，导致反射光方向的高度变化，并因此导致模糊的反射。 注意，两个表面在肉眼可见尺度下看起来都是光滑的，粗糙度差异仅在微观尺度上。</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9</a:t>
            </a:fld>
            <a:endParaRPr lang="zh-CN" altLang="en-US"/>
          </a:p>
        </p:txBody>
      </p:sp>
    </p:spTree>
    <p:extLst>
      <p:ext uri="{BB962C8B-B14F-4D97-AF65-F5344CB8AC3E}">
        <p14:creationId xmlns:p14="http://schemas.microsoft.com/office/powerpoint/2010/main" val="3705194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一束光照到材质表面上，通常会分成</a:t>
            </a:r>
            <a:r>
              <a:rPr lang="zh-CN" altLang="en-US" sz="1200" b="1" i="0" kern="1200" dirty="0" smtClean="0">
                <a:solidFill>
                  <a:schemeClr val="tx1"/>
                </a:solidFill>
                <a:effectLst/>
                <a:latin typeface="+mn-lt"/>
                <a:ea typeface="+mn-ea"/>
                <a:cs typeface="+mn-cs"/>
              </a:rPr>
              <a:t>反射</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reflection</a:t>
            </a:r>
            <a:r>
              <a:rPr lang="zh-CN" altLang="en-US" sz="1200" b="0" i="0" kern="1200" dirty="0" smtClean="0">
                <a:solidFill>
                  <a:schemeClr val="tx1"/>
                </a:solidFill>
                <a:effectLst/>
                <a:latin typeface="+mn-lt"/>
                <a:ea typeface="+mn-ea"/>
                <a:cs typeface="+mn-cs"/>
              </a:rPr>
              <a:t>）部分和</a:t>
            </a:r>
            <a:r>
              <a:rPr lang="zh-CN" altLang="en-US" sz="1200" b="1" i="0" kern="1200" dirty="0" smtClean="0">
                <a:solidFill>
                  <a:schemeClr val="tx1"/>
                </a:solidFill>
                <a:effectLst/>
                <a:latin typeface="+mn-lt"/>
                <a:ea typeface="+mn-ea"/>
                <a:cs typeface="+mn-cs"/>
              </a:rPr>
              <a:t>折射</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refraction</a:t>
            </a:r>
            <a:r>
              <a:rPr lang="zh-CN" altLang="en-US" sz="1200" b="0" i="0" kern="1200" dirty="0" smtClean="0">
                <a:solidFill>
                  <a:schemeClr val="tx1"/>
                </a:solidFill>
                <a:effectLst/>
                <a:latin typeface="+mn-lt"/>
                <a:ea typeface="+mn-ea"/>
                <a:cs typeface="+mn-cs"/>
              </a:rPr>
              <a:t>）部分。反射部分直接从表面反射出去，而不进入物体内部，由此产生了镜面反射光。折射部分会进入物体内部，被吸收或者散射产生漫反射。</a:t>
            </a:r>
          </a:p>
          <a:p>
            <a:r>
              <a:rPr lang="zh-CN" altLang="en-US" sz="1200" b="0" i="0" kern="1200" dirty="0" smtClean="0">
                <a:solidFill>
                  <a:schemeClr val="tx1"/>
                </a:solidFill>
                <a:effectLst/>
                <a:latin typeface="+mn-lt"/>
                <a:ea typeface="+mn-ea"/>
                <a:cs typeface="+mn-cs"/>
              </a:rPr>
              <a:t>折射进物体内部的光如果没有被立即吸收，将会持续前进，与物体内部的微粒产生碰撞，每次碰撞有一部分能量损耗转化成热能，直至光线能量全部消耗。有些折射光线在跟微粒发生若干次碰撞之后，从物体表面射出，便会形成漫反射光。</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1" i="0" kern="1200" dirty="0" smtClean="0">
                <a:solidFill>
                  <a:schemeClr val="tx1"/>
                </a:solidFill>
                <a:effectLst/>
                <a:latin typeface="+mn-lt"/>
                <a:ea typeface="+mn-ea"/>
                <a:cs typeface="+mn-cs"/>
              </a:rPr>
              <a:t>金属表面对所有的折射光都会被直接吸收而不会散开</a:t>
            </a:r>
            <a:r>
              <a:rPr lang="zh-CN" altLang="en-US" sz="1200" b="0" i="0" kern="1200" dirty="0" smtClean="0">
                <a:solidFill>
                  <a:schemeClr val="tx1"/>
                </a:solidFill>
                <a:effectLst/>
                <a:latin typeface="+mn-lt"/>
                <a:ea typeface="+mn-ea"/>
                <a:cs typeface="+mn-cs"/>
              </a:rPr>
              <a:t>，只留下反射光或者说镜面反射光。也就是说，</a:t>
            </a:r>
            <a:r>
              <a:rPr lang="zh-CN" altLang="en-US" sz="1200" b="1" i="0" kern="1200" dirty="0" smtClean="0">
                <a:solidFill>
                  <a:schemeClr val="tx1"/>
                </a:solidFill>
                <a:effectLst/>
                <a:latin typeface="+mn-lt"/>
                <a:ea typeface="+mn-ea"/>
                <a:cs typeface="+mn-cs"/>
              </a:rPr>
              <a:t>金属表面不会显示出漫反射颜色</a:t>
            </a:r>
            <a:r>
              <a:rPr lang="zh-CN" altLang="en-US" sz="1200" b="0" i="0" kern="1200" dirty="0" smtClean="0">
                <a:solidFill>
                  <a:schemeClr val="tx1"/>
                </a:solidFill>
                <a:effectLst/>
                <a:latin typeface="+mn-lt"/>
                <a:ea typeface="+mn-ea"/>
                <a:cs typeface="+mn-cs"/>
              </a:rPr>
              <a:t>。所以在</a:t>
            </a:r>
            <a:r>
              <a:rPr lang="en-US" altLang="zh-CN" sz="1200" b="0" i="0" kern="1200" dirty="0" smtClean="0">
                <a:solidFill>
                  <a:schemeClr val="tx1"/>
                </a:solidFill>
                <a:effectLst/>
                <a:latin typeface="+mn-lt"/>
                <a:ea typeface="+mn-ea"/>
                <a:cs typeface="+mn-cs"/>
              </a:rPr>
              <a:t>PBR</a:t>
            </a:r>
            <a:r>
              <a:rPr lang="zh-CN" altLang="en-US" sz="1200" b="0" i="0" kern="1200" dirty="0" smtClean="0">
                <a:solidFill>
                  <a:schemeClr val="tx1"/>
                </a:solidFill>
                <a:effectLst/>
                <a:latin typeface="+mn-lt"/>
                <a:ea typeface="+mn-ea"/>
                <a:cs typeface="+mn-cs"/>
              </a:rPr>
              <a:t>渲染管线中，通常会将金属与电介质区别处理。</a:t>
            </a:r>
          </a:p>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11</a:t>
            </a:fld>
            <a:endParaRPr lang="zh-CN" altLang="en-US"/>
          </a:p>
        </p:txBody>
      </p:sp>
    </p:spTree>
    <p:extLst>
      <p:ext uri="{BB962C8B-B14F-4D97-AF65-F5344CB8AC3E}">
        <p14:creationId xmlns:p14="http://schemas.microsoft.com/office/powerpoint/2010/main" val="42592103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是即 </a:t>
            </a:r>
            <a:r>
              <a:rPr lang="en-US" altLang="zh-CN" sz="1200" b="0" i="0" kern="1200" dirty="0" smtClean="0">
                <a:solidFill>
                  <a:schemeClr val="tx1"/>
                </a:solidFill>
                <a:effectLst/>
                <a:latin typeface="+mn-lt"/>
                <a:ea typeface="+mn-ea"/>
                <a:cs typeface="+mn-cs"/>
              </a:rPr>
              <a:t>0 </a:t>
            </a:r>
            <a:r>
              <a:rPr lang="zh-CN" altLang="en-US" sz="1200" b="0" i="0" kern="1200" dirty="0" smtClean="0">
                <a:solidFill>
                  <a:schemeClr val="tx1"/>
                </a:solidFill>
                <a:effectLst/>
                <a:latin typeface="+mn-lt"/>
                <a:ea typeface="+mn-ea"/>
                <a:cs typeface="+mn-cs"/>
              </a:rPr>
              <a:t>度角入射的菲涅尔反射值。大多数非金属的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范围是</a:t>
            </a:r>
            <a:r>
              <a:rPr lang="en-US" altLang="zh-CN" sz="1200" b="0" i="0" kern="1200" dirty="0" smtClean="0">
                <a:solidFill>
                  <a:schemeClr val="tx1"/>
                </a:solidFill>
                <a:effectLst/>
                <a:latin typeface="+mn-lt"/>
                <a:ea typeface="+mn-ea"/>
                <a:cs typeface="+mn-cs"/>
              </a:rPr>
              <a:t>0.02~0.04</a:t>
            </a:r>
            <a:r>
              <a:rPr lang="zh-CN" altLang="en-US" sz="1200" b="0" i="0" kern="1200" dirty="0" smtClean="0">
                <a:solidFill>
                  <a:schemeClr val="tx1"/>
                </a:solidFill>
                <a:effectLst/>
                <a:latin typeface="+mn-lt"/>
                <a:ea typeface="+mn-ea"/>
                <a:cs typeface="+mn-cs"/>
              </a:rPr>
              <a:t>，大多数金属的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范围是</a:t>
            </a:r>
            <a:r>
              <a:rPr lang="en-US" altLang="zh-CN" sz="1200" b="0" i="0" kern="1200" dirty="0" smtClean="0">
                <a:solidFill>
                  <a:schemeClr val="tx1"/>
                </a:solidFill>
                <a:effectLst/>
                <a:latin typeface="+mn-lt"/>
                <a:ea typeface="+mn-ea"/>
                <a:cs typeface="+mn-cs"/>
              </a:rPr>
              <a:t>0.7~1.0</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12</a:t>
            </a:fld>
            <a:endParaRPr lang="zh-CN" altLang="en-US"/>
          </a:p>
        </p:txBody>
      </p:sp>
    </p:spTree>
    <p:extLst>
      <p:ext uri="{BB962C8B-B14F-4D97-AF65-F5344CB8AC3E}">
        <p14:creationId xmlns:p14="http://schemas.microsoft.com/office/powerpoint/2010/main" val="1689211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铜（</a:t>
            </a:r>
            <a:r>
              <a:rPr lang="en-US" altLang="zh-CN" dirty="0" smtClean="0"/>
              <a:t>copper</a:t>
            </a:r>
            <a:r>
              <a:rPr lang="zh-CN" altLang="en-US" dirty="0" smtClean="0"/>
              <a:t>）和 铝（</a:t>
            </a:r>
            <a:r>
              <a:rPr lang="en-US" altLang="zh-CN" dirty="0" smtClean="0"/>
              <a:t>aluminum</a:t>
            </a:r>
            <a:r>
              <a:rPr lang="zh-CN" altLang="en-US" dirty="0" smtClean="0"/>
              <a:t>）等金属 对不同颜色的反射强度不一样。</a:t>
            </a:r>
            <a:endParaRPr lang="en-US" altLang="zh-CN" dirty="0" smtClean="0"/>
          </a:p>
          <a:p>
            <a:r>
              <a:rPr lang="zh-CN" altLang="en-US" dirty="0" smtClean="0"/>
              <a:t>非金属对</a:t>
            </a:r>
            <a:r>
              <a:rPr lang="en-US" altLang="zh-CN" dirty="0" err="1" smtClean="0"/>
              <a:t>rgb</a:t>
            </a:r>
            <a:r>
              <a:rPr lang="zh-CN" altLang="en-US" dirty="0" smtClean="0"/>
              <a:t>的反射强度是一样的的。</a:t>
            </a:r>
            <a:endParaRPr lang="en-US" altLang="zh-CN" dirty="0" smtClean="0"/>
          </a:p>
          <a:p>
            <a:r>
              <a:rPr lang="zh-CN" altLang="en-US" dirty="0" smtClean="0"/>
              <a:t>这其实就是这些材料的镜面反射颜色</a:t>
            </a:r>
            <a:endParaRPr lang="en-US" altLang="zh-CN" dirty="0" smtClean="0"/>
          </a:p>
          <a:p>
            <a:endParaRPr lang="en-US" altLang="zh-CN" dirty="0" smtClean="0"/>
          </a:p>
          <a:p>
            <a:r>
              <a:rPr lang="zh-CN" altLang="en-US" sz="1200" b="0" i="0" kern="1200" dirty="0" smtClean="0">
                <a:solidFill>
                  <a:schemeClr val="tx1"/>
                </a:solidFill>
                <a:effectLst/>
                <a:latin typeface="+mn-lt"/>
                <a:ea typeface="+mn-ea"/>
                <a:cs typeface="+mn-cs"/>
              </a:rPr>
              <a:t>各种物质的菲涅尔反射率（</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轴）作为入射角（</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轴）的函数。 由于铜和铝在可见光谱上的反射率有明显变化，因此它们的反射率显示为</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的三条独立曲线。铜的</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曲线最高，其次是</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，最后是</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（因此它的红色）。铝的</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曲线最高，其次是</a:t>
            </a:r>
            <a:r>
              <a:rPr lang="en-US" altLang="zh-CN" sz="1200" b="0" i="0" kern="1200" dirty="0" smtClean="0">
                <a:solidFill>
                  <a:schemeClr val="tx1"/>
                </a:solidFill>
                <a:effectLst/>
                <a:latin typeface="+mn-lt"/>
                <a:ea typeface="+mn-ea"/>
                <a:cs typeface="+mn-cs"/>
              </a:rPr>
              <a:t>G</a:t>
            </a:r>
            <a:r>
              <a:rPr lang="zh-CN" altLang="en-US" sz="1200" b="0" i="0" kern="1200" dirty="0" smtClean="0">
                <a:solidFill>
                  <a:schemeClr val="tx1"/>
                </a:solidFill>
                <a:effectLst/>
                <a:latin typeface="+mn-lt"/>
                <a:ea typeface="+mn-ea"/>
                <a:cs typeface="+mn-cs"/>
              </a:rPr>
              <a:t>，最后是</a:t>
            </a:r>
            <a:r>
              <a:rPr lang="en-US" altLang="zh-CN" sz="1200" b="0" i="0" kern="1200" dirty="0" smtClean="0">
                <a:solidFill>
                  <a:schemeClr val="tx1"/>
                </a:solidFill>
                <a:effectLst/>
                <a:latin typeface="+mn-lt"/>
                <a:ea typeface="+mn-ea"/>
                <a:cs typeface="+mn-cs"/>
              </a:rPr>
              <a:t>R</a:t>
            </a:r>
            <a:r>
              <a:rPr lang="zh-CN" altLang="en-US" sz="1200" b="0" i="0" kern="1200" dirty="0" smtClean="0">
                <a:solidFill>
                  <a:schemeClr val="tx1"/>
                </a:solidFill>
                <a:effectLst/>
                <a:latin typeface="+mn-lt"/>
                <a:ea typeface="+mn-ea"/>
                <a:cs typeface="+mn-cs"/>
              </a:rPr>
              <a:t>。上图选择的材质代表了各种各样的材质。 尽管如此，可以看到一些共同的地方。对于</a:t>
            </a:r>
            <a:r>
              <a:rPr lang="en-US" altLang="zh-CN" sz="1200" b="0" i="0" kern="1200" dirty="0" smtClean="0">
                <a:solidFill>
                  <a:schemeClr val="tx1"/>
                </a:solidFill>
                <a:effectLst/>
                <a:latin typeface="+mn-lt"/>
                <a:ea typeface="+mn-ea"/>
                <a:cs typeface="+mn-cs"/>
              </a:rPr>
              <a:t>0°</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45°</a:t>
            </a:r>
            <a:r>
              <a:rPr lang="zh-CN" altLang="en-US" sz="1200" b="0" i="0" kern="1200" dirty="0" smtClean="0">
                <a:solidFill>
                  <a:schemeClr val="tx1"/>
                </a:solidFill>
                <a:effectLst/>
                <a:latin typeface="+mn-lt"/>
                <a:ea typeface="+mn-ea"/>
                <a:cs typeface="+mn-cs"/>
              </a:rPr>
              <a:t>之间的入射角，反射率几乎是恒定的。在</a:t>
            </a:r>
            <a:r>
              <a:rPr lang="en-US" altLang="zh-CN" sz="1200" b="0" i="0" kern="1200" dirty="0" smtClean="0">
                <a:solidFill>
                  <a:schemeClr val="tx1"/>
                </a:solidFill>
                <a:effectLst/>
                <a:latin typeface="+mn-lt"/>
                <a:ea typeface="+mn-ea"/>
                <a:cs typeface="+mn-cs"/>
              </a:rPr>
              <a:t>45°</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75°</a:t>
            </a:r>
            <a:r>
              <a:rPr lang="zh-CN" altLang="en-US" sz="1200" b="0" i="0" kern="1200" dirty="0" smtClean="0">
                <a:solidFill>
                  <a:schemeClr val="tx1"/>
                </a:solidFill>
                <a:effectLst/>
                <a:latin typeface="+mn-lt"/>
                <a:ea typeface="+mn-ea"/>
                <a:cs typeface="+mn-cs"/>
              </a:rPr>
              <a:t>之间，反射率变化更为显着（通常但不总是有所增加）。最后，在</a:t>
            </a:r>
            <a:r>
              <a:rPr lang="en-US" altLang="zh-CN" sz="1200" b="0" i="0" kern="1200" dirty="0" smtClean="0">
                <a:solidFill>
                  <a:schemeClr val="tx1"/>
                </a:solidFill>
                <a:effectLst/>
                <a:latin typeface="+mn-lt"/>
                <a:ea typeface="+mn-ea"/>
                <a:cs typeface="+mn-cs"/>
              </a:rPr>
              <a:t>75°</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90°</a:t>
            </a:r>
            <a:r>
              <a:rPr lang="zh-CN" altLang="en-US" sz="1200" b="0" i="0" kern="1200" dirty="0" smtClean="0">
                <a:solidFill>
                  <a:schemeClr val="tx1"/>
                </a:solidFill>
                <a:effectLst/>
                <a:latin typeface="+mn-lt"/>
                <a:ea typeface="+mn-ea"/>
                <a:cs typeface="+mn-cs"/>
              </a:rPr>
              <a:t>之间，反射率总是迅速变为</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（白色，如果被视为一种颜色）</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大多数常见电介质的</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范围为</a:t>
            </a:r>
            <a:r>
              <a:rPr lang="en-US" altLang="zh-CN" sz="1200" b="0" i="0" kern="1200" dirty="0" smtClean="0">
                <a:solidFill>
                  <a:schemeClr val="tx1"/>
                </a:solidFill>
                <a:effectLst/>
                <a:latin typeface="+mn-lt"/>
                <a:ea typeface="+mn-ea"/>
                <a:cs typeface="+mn-cs"/>
              </a:rPr>
              <a:t>0.02-0.05</a:t>
            </a:r>
            <a:r>
              <a:rPr lang="zh-CN" altLang="en-US" sz="1200" b="0" i="0" kern="1200" dirty="0" smtClean="0">
                <a:solidFill>
                  <a:schemeClr val="tx1"/>
                </a:solidFill>
                <a:effectLst/>
                <a:latin typeface="+mn-lt"/>
                <a:ea typeface="+mn-ea"/>
                <a:cs typeface="+mn-cs"/>
              </a:rPr>
              <a:t>（线性值）。 对于导体，</a:t>
            </a:r>
            <a:r>
              <a:rPr lang="en-US" altLang="zh-CN" sz="1200" b="0" i="0" kern="1200" dirty="0" smtClean="0">
                <a:solidFill>
                  <a:schemeClr val="tx1"/>
                </a:solidFill>
                <a:effectLst/>
                <a:latin typeface="+mn-lt"/>
                <a:ea typeface="+mn-ea"/>
                <a:cs typeface="+mn-cs"/>
              </a:rPr>
              <a:t>F0</a:t>
            </a:r>
            <a:r>
              <a:rPr lang="zh-CN" altLang="en-US" sz="1200" b="0" i="0" kern="1200" dirty="0" smtClean="0">
                <a:solidFill>
                  <a:schemeClr val="tx1"/>
                </a:solidFill>
                <a:effectLst/>
                <a:latin typeface="+mn-lt"/>
                <a:ea typeface="+mn-ea"/>
                <a:cs typeface="+mn-cs"/>
              </a:rPr>
              <a:t>范围为</a:t>
            </a:r>
            <a:r>
              <a:rPr lang="en-US" altLang="zh-CN" sz="1200" b="0" i="0" kern="1200" dirty="0" smtClean="0">
                <a:solidFill>
                  <a:schemeClr val="tx1"/>
                </a:solidFill>
                <a:effectLst/>
                <a:latin typeface="+mn-lt"/>
                <a:ea typeface="+mn-ea"/>
                <a:cs typeface="+mn-cs"/>
              </a:rPr>
              <a:t>0.5-1.0</a:t>
            </a:r>
            <a:r>
              <a:rPr lang="zh-CN" altLang="en-US" sz="1200" b="0" i="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13</a:t>
            </a:fld>
            <a:endParaRPr lang="zh-CN" altLang="en-US"/>
          </a:p>
        </p:txBody>
      </p:sp>
    </p:spTree>
    <p:extLst>
      <p:ext uri="{BB962C8B-B14F-4D97-AF65-F5344CB8AC3E}">
        <p14:creationId xmlns:p14="http://schemas.microsoft.com/office/powerpoint/2010/main" val="39270742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无敌破坏王</a:t>
            </a:r>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14</a:t>
            </a:fld>
            <a:endParaRPr lang="zh-CN" altLang="en-US"/>
          </a:p>
        </p:txBody>
      </p:sp>
    </p:spTree>
    <p:extLst>
      <p:ext uri="{BB962C8B-B14F-4D97-AF65-F5344CB8AC3E}">
        <p14:creationId xmlns:p14="http://schemas.microsoft.com/office/powerpoint/2010/main" val="42837248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15</a:t>
            </a:fld>
            <a:endParaRPr lang="zh-CN" altLang="en-US"/>
          </a:p>
        </p:txBody>
      </p:sp>
    </p:spTree>
    <p:extLst>
      <p:ext uri="{BB962C8B-B14F-4D97-AF65-F5344CB8AC3E}">
        <p14:creationId xmlns:p14="http://schemas.microsoft.com/office/powerpoint/2010/main" val="11196794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说明参数</a:t>
            </a:r>
            <a:endParaRPr lang="en-US" altLang="zh-CN" dirty="0" smtClean="0"/>
          </a:p>
          <a:p>
            <a:pPr fontAlgn="base"/>
            <a:r>
              <a:rPr lang="zh-CN" altLang="en-US" sz="1200" b="0" i="0" kern="1200" dirty="0" smtClean="0">
                <a:solidFill>
                  <a:schemeClr val="tx1"/>
                </a:solidFill>
                <a:effectLst/>
                <a:latin typeface="+mn-lt"/>
                <a:ea typeface="+mn-ea"/>
                <a:cs typeface="+mn-cs"/>
              </a:rPr>
              <a:t>法线分布函数（</a:t>
            </a:r>
            <a:r>
              <a:rPr lang="en-US" altLang="zh-CN" sz="1200" b="0" i="0" kern="1200" dirty="0" smtClean="0">
                <a:solidFill>
                  <a:schemeClr val="tx1"/>
                </a:solidFill>
                <a:effectLst/>
                <a:latin typeface="+mn-lt"/>
                <a:ea typeface="+mn-ea"/>
                <a:cs typeface="+mn-cs"/>
              </a:rPr>
              <a:t>Normal distribution function</a:t>
            </a:r>
            <a:r>
              <a:rPr lang="zh-CN" altLang="en-US" sz="1200" b="0" i="0" kern="1200" dirty="0" smtClean="0">
                <a:solidFill>
                  <a:schemeClr val="tx1"/>
                </a:solidFill>
                <a:effectLst/>
                <a:latin typeface="+mn-lt"/>
                <a:ea typeface="+mn-ea"/>
                <a:cs typeface="+mn-cs"/>
              </a:rPr>
              <a:t>）：估算在受到表面粗糙度的影响下，取向方向与半角向量一致的微平面数量。这是用来估算微平面的主要函数。</a:t>
            </a:r>
          </a:p>
          <a:p>
            <a:pPr fontAlgn="base"/>
            <a:r>
              <a:rPr lang="zh-CN" altLang="en-US" sz="1200" b="0" i="0" kern="1200" dirty="0" smtClean="0">
                <a:solidFill>
                  <a:schemeClr val="tx1"/>
                </a:solidFill>
                <a:effectLst/>
                <a:latin typeface="+mn-lt"/>
                <a:ea typeface="+mn-ea"/>
                <a:cs typeface="+mn-cs"/>
              </a:rPr>
              <a:t>几何函数（</a:t>
            </a:r>
            <a:r>
              <a:rPr lang="en-US" altLang="zh-CN" sz="1200" b="0" i="0" kern="1200" dirty="0" smtClean="0">
                <a:solidFill>
                  <a:schemeClr val="tx1"/>
                </a:solidFill>
                <a:effectLst/>
                <a:latin typeface="+mn-lt"/>
                <a:ea typeface="+mn-ea"/>
                <a:cs typeface="+mn-cs"/>
              </a:rPr>
              <a:t>Geometry function</a:t>
            </a:r>
            <a:r>
              <a:rPr lang="zh-CN" altLang="en-US" sz="1200" b="0" i="0" kern="1200" dirty="0" smtClean="0">
                <a:solidFill>
                  <a:schemeClr val="tx1"/>
                </a:solidFill>
                <a:effectLst/>
                <a:latin typeface="+mn-lt"/>
                <a:ea typeface="+mn-ea"/>
                <a:cs typeface="+mn-cs"/>
              </a:rPr>
              <a:t>）：描述了微平面自成阴影的属性。当一个平面相对比较粗糙的时候，平面表面上的微平面有可能挡住其他的微平面从而减少表面所反射的光线。</a:t>
            </a:r>
          </a:p>
          <a:p>
            <a:pPr fontAlgn="base"/>
            <a:r>
              <a:rPr lang="zh-CN" altLang="en-US" sz="1200" b="0" i="0" kern="1200" dirty="0" smtClean="0">
                <a:solidFill>
                  <a:schemeClr val="tx1"/>
                </a:solidFill>
                <a:effectLst/>
                <a:latin typeface="+mn-lt"/>
                <a:ea typeface="+mn-ea"/>
                <a:cs typeface="+mn-cs"/>
              </a:rPr>
              <a:t>菲涅尔方程（</a:t>
            </a:r>
            <a:r>
              <a:rPr lang="en-US" altLang="zh-CN" sz="1200" b="0" i="0" kern="1200" dirty="0" smtClean="0">
                <a:solidFill>
                  <a:schemeClr val="tx1"/>
                </a:solidFill>
                <a:effectLst/>
                <a:latin typeface="+mn-lt"/>
                <a:ea typeface="+mn-ea"/>
                <a:cs typeface="+mn-cs"/>
              </a:rPr>
              <a:t>Fresnel equation</a:t>
            </a:r>
            <a:r>
              <a:rPr lang="zh-CN" altLang="en-US" sz="1200" b="0" i="0" kern="1200" dirty="0" smtClean="0">
                <a:solidFill>
                  <a:schemeClr val="tx1"/>
                </a:solidFill>
                <a:effectLst/>
                <a:latin typeface="+mn-lt"/>
                <a:ea typeface="+mn-ea"/>
                <a:cs typeface="+mn-cs"/>
              </a:rPr>
              <a:t>）：它描述的是在不同观察角度下（即不同的</a:t>
            </a:r>
            <a:r>
              <a:rPr lang="el-GR" altLang="zh-CN" sz="1200" b="0" i="0" kern="1200" dirty="0" smtClean="0">
                <a:solidFill>
                  <a:schemeClr val="tx1"/>
                </a:solidFill>
                <a:effectLst/>
                <a:latin typeface="+mn-lt"/>
                <a:ea typeface="+mn-ea"/>
                <a:cs typeface="+mn-cs"/>
              </a:rPr>
              <a:t>ω</a:t>
            </a:r>
            <a:r>
              <a:rPr lang="en-US" altLang="zh-CN" sz="1200" b="0" i="0" kern="1200" dirty="0" smtClean="0">
                <a:solidFill>
                  <a:schemeClr val="tx1"/>
                </a:solidFill>
                <a:effectLst/>
                <a:latin typeface="+mn-lt"/>
                <a:ea typeface="+mn-ea"/>
                <a:cs typeface="+mn-cs"/>
              </a:rPr>
              <a:t>o</a:t>
            </a:r>
            <a:r>
              <a:rPr lang="el-GR" altLang="zh-CN" sz="1200" b="0" i="0" kern="1200" dirty="0" smtClean="0">
                <a:solidFill>
                  <a:schemeClr val="tx1"/>
                </a:solidFill>
                <a:effectLst/>
                <a:latin typeface="+mn-lt"/>
                <a:ea typeface="+mn-ea"/>
                <a:cs typeface="+mn-cs"/>
              </a:rPr>
              <a:t>ω</a:t>
            </a:r>
            <a:r>
              <a:rPr lang="en-US" altLang="zh-CN" sz="1200" b="0" i="0" kern="1200" dirty="0" smtClean="0">
                <a:solidFill>
                  <a:schemeClr val="tx1"/>
                </a:solidFill>
                <a:effectLst/>
                <a:latin typeface="+mn-lt"/>
                <a:ea typeface="+mn-ea"/>
                <a:cs typeface="+mn-cs"/>
              </a:rPr>
              <a:t>o</a:t>
            </a:r>
            <a:r>
              <a:rPr lang="zh-CN" altLang="en-US" sz="1200" b="0" i="0" kern="1200" dirty="0" smtClean="0">
                <a:solidFill>
                  <a:schemeClr val="tx1"/>
                </a:solidFill>
                <a:effectLst/>
                <a:latin typeface="+mn-lt"/>
                <a:ea typeface="+mn-ea"/>
                <a:cs typeface="+mn-cs"/>
              </a:rPr>
              <a:t>）表面反射光线所占的比率。</a:t>
            </a:r>
          </a:p>
          <a:p>
            <a:endParaRPr lang="zh-CN" altLang="en-US" dirty="0"/>
          </a:p>
        </p:txBody>
      </p:sp>
      <p:sp>
        <p:nvSpPr>
          <p:cNvPr id="4" name="灯片编号占位符 3"/>
          <p:cNvSpPr>
            <a:spLocks noGrp="1"/>
          </p:cNvSpPr>
          <p:nvPr>
            <p:ph type="sldNum" sz="quarter" idx="10"/>
          </p:nvPr>
        </p:nvSpPr>
        <p:spPr/>
        <p:txBody>
          <a:bodyPr/>
          <a:lstStyle/>
          <a:p>
            <a:fld id="{B0DB0C78-C2AA-40FD-954F-16A3A4595C99}" type="slidenum">
              <a:rPr lang="zh-CN" altLang="en-US" smtClean="0"/>
              <a:t>20</a:t>
            </a:fld>
            <a:endParaRPr lang="zh-CN" altLang="en-US"/>
          </a:p>
        </p:txBody>
      </p:sp>
    </p:spTree>
    <p:extLst>
      <p:ext uri="{BB962C8B-B14F-4D97-AF65-F5344CB8AC3E}">
        <p14:creationId xmlns:p14="http://schemas.microsoft.com/office/powerpoint/2010/main" val="18254370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4530"/>
            <a:ext cx="9144000" cy="2387600"/>
          </a:xfrm>
        </p:spPr>
        <p:txBody>
          <a:bodyPr anchor="b">
            <a:normAutofit/>
          </a:bodyPr>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normAutofit/>
          </a:bodyPr>
          <a:lstStyle>
            <a:lvl1pPr marL="0" indent="0" algn="ctr">
              <a:buNone/>
              <a:defRPr sz="2400">
                <a:solidFill>
                  <a:schemeClr val="tx1">
                    <a:lumMod val="75000"/>
                    <a:lumOff val="25000"/>
                  </a:schemeClr>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5017083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a:p>
        </p:txBody>
      </p:sp>
      <p:sp>
        <p:nvSpPr>
          <p:cNvPr id="3" name="Vertical Text Placeholder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41902472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0362"/>
            <a:ext cx="2628900" cy="5811838"/>
          </a:xfrm>
        </p:spPr>
        <p:txBody>
          <a:bodyPr vert="eaVert"/>
          <a:lstStyle/>
          <a:p>
            <a:r>
              <a:rPr lang="zh-CN" altLang="en-US" smtClean="0"/>
              <a:t>单击此处编辑母版标题样式</a:t>
            </a:r>
            <a:endParaRPr lang="en-US"/>
          </a:p>
        </p:txBody>
      </p:sp>
      <p:sp>
        <p:nvSpPr>
          <p:cNvPr id="3" name="Vertical Text Placeholder 2"/>
          <p:cNvSpPr>
            <a:spLocks noGrp="1"/>
          </p:cNvSpPr>
          <p:nvPr>
            <p:ph type="body" orient="vert" idx="1"/>
          </p:nvPr>
        </p:nvSpPr>
        <p:spPr>
          <a:xfrm>
            <a:off x="838200" y="360362"/>
            <a:ext cx="7734300" cy="5811837"/>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4862339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1332497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12423"/>
            <a:ext cx="10515600" cy="2851208"/>
          </a:xfrm>
        </p:spPr>
        <p:txBody>
          <a:bodyPr anchor="b">
            <a:normAutofit/>
          </a:bodyPr>
          <a:lstStyle>
            <a:lvl1pPr>
              <a:defRPr sz="6000" b="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831850" y="4552633"/>
            <a:ext cx="10515600" cy="1500187"/>
          </a:xfrm>
        </p:spPr>
        <p:txBody>
          <a:bodyPr anchor="t">
            <a:normAutofit/>
          </a:bodyPr>
          <a:lstStyle>
            <a:lvl1pPr marL="0" indent="0">
              <a:buNone/>
              <a:defRPr sz="24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3467740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845127" y="1828800"/>
            <a:ext cx="5181600" cy="435133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2200" y="1828800"/>
            <a:ext cx="5181600" cy="4351337"/>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27319368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45127" y="1681850"/>
            <a:ext cx="5156200" cy="825699"/>
          </a:xfrm>
        </p:spPr>
        <p:txBody>
          <a:bodyPr anchor="b">
            <a:normAutofit/>
          </a:bodyP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p:nvPr>
        </p:nvSpPr>
        <p:spPr>
          <a:xfrm>
            <a:off x="845127" y="2507550"/>
            <a:ext cx="5156200" cy="368052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172200" y="1681851"/>
            <a:ext cx="5181601" cy="825698"/>
          </a:xfrm>
        </p:spPr>
        <p:txBody>
          <a:bodyPr anchor="b"/>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p:nvPr>
        </p:nvSpPr>
        <p:spPr>
          <a:xfrm>
            <a:off x="6172200" y="2507550"/>
            <a:ext cx="5181601" cy="3680525"/>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7" name="Date Placeholder 6"/>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ED57B82-A3A3-4B01-8617-074E3C96930C}" type="slidenum">
              <a:rPr lang="zh-CN" altLang="en-US" smtClean="0"/>
              <a:t>‹#›</a:t>
            </a:fld>
            <a:endParaRPr lang="zh-CN" altLang="en-US"/>
          </a:p>
        </p:txBody>
      </p:sp>
      <p:sp>
        <p:nvSpPr>
          <p:cNvPr id="10" name="Title 9"/>
          <p:cNvSpPr>
            <a:spLocks noGrp="1"/>
          </p:cNvSpPr>
          <p:nvPr>
            <p:ph type="title"/>
          </p:nvPr>
        </p:nvSpPr>
        <p:spPr/>
        <p:txBody>
          <a:bodyPr/>
          <a:lstStyle/>
          <a:p>
            <a:r>
              <a:rPr lang="zh-CN" altLang="en-US" smtClean="0"/>
              <a:t>单击此处编辑母版标题样式</a:t>
            </a:r>
            <a:endParaRPr lang="en-US" dirty="0"/>
          </a:p>
        </p:txBody>
      </p:sp>
    </p:spTree>
    <p:extLst>
      <p:ext uri="{BB962C8B-B14F-4D97-AF65-F5344CB8AC3E}">
        <p14:creationId xmlns:p14="http://schemas.microsoft.com/office/powerpoint/2010/main" val="24051004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ED57B82-A3A3-4B01-8617-074E3C96930C}" type="slidenum">
              <a:rPr lang="zh-CN" altLang="en-US" smtClean="0"/>
              <a:t>‹#›</a:t>
            </a:fld>
            <a:endParaRPr lang="zh-CN" altLang="en-US"/>
          </a:p>
        </p:txBody>
      </p:sp>
      <p:sp>
        <p:nvSpPr>
          <p:cNvPr id="6" name="Title 5"/>
          <p:cNvSpPr>
            <a:spLocks noGrp="1"/>
          </p:cNvSpPr>
          <p:nvPr>
            <p:ph type="title"/>
          </p:nvPr>
        </p:nvSpPr>
        <p:spPr/>
        <p:txBody>
          <a:bodyPr/>
          <a:lstStyle/>
          <a:p>
            <a:r>
              <a:rPr lang="zh-CN" altLang="en-US" smtClean="0"/>
              <a:t>单击此处编辑母版标题样式</a:t>
            </a:r>
            <a:endParaRPr lang="en-US"/>
          </a:p>
        </p:txBody>
      </p:sp>
    </p:spTree>
    <p:extLst>
      <p:ext uri="{BB962C8B-B14F-4D97-AF65-F5344CB8AC3E}">
        <p14:creationId xmlns:p14="http://schemas.microsoft.com/office/powerpoint/2010/main" val="29637046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4090626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197"/>
          </a:xfrm>
        </p:spPr>
        <p:txBody>
          <a:bodyPr anchor="b">
            <a:normAutofit/>
          </a:bodyPr>
          <a:lstStyle>
            <a:lvl1pPr>
              <a:defRPr sz="32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81600" y="990600"/>
            <a:ext cx="6172200" cy="48768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841248" y="2057399"/>
            <a:ext cx="3931920" cy="3810001"/>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3010384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1248" y="457200"/>
            <a:ext cx="3931920" cy="1600200"/>
          </a:xfrm>
        </p:spPr>
        <p:txBody>
          <a:bodyPr anchor="b">
            <a:normAutofit/>
          </a:bodyPr>
          <a:lstStyle>
            <a:lvl1pPr>
              <a:defRPr sz="3200" b="0"/>
            </a:lvl1pPr>
          </a:lstStyle>
          <a:p>
            <a:r>
              <a:rPr lang="zh-CN" altLang="en-US" smtClean="0"/>
              <a:t>单击此处编辑母版标题样式</a:t>
            </a:r>
            <a:endParaRPr lang="en-US" dirty="0"/>
          </a:p>
        </p:txBody>
      </p:sp>
      <p:sp>
        <p:nvSpPr>
          <p:cNvPr id="3" name="Picture Placeholder 2"/>
          <p:cNvSpPr>
            <a:spLocks noGrp="1"/>
          </p:cNvSpPr>
          <p:nvPr>
            <p:ph type="pic" idx="1"/>
          </p:nvPr>
        </p:nvSpPr>
        <p:spPr>
          <a:xfrm>
            <a:off x="5181600" y="990600"/>
            <a:ext cx="6172200" cy="4876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841248" y="2057400"/>
            <a:ext cx="3931920" cy="3810000"/>
          </a:xfrm>
        </p:spPr>
        <p:txBody>
          <a:bodyPr>
            <a:normAutofit/>
          </a:bodyPr>
          <a:lstStyle>
            <a:lvl1pPr marL="0" indent="0">
              <a:lnSpc>
                <a:spcPct val="90000"/>
              </a:lnSpc>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1E6C1C17-F6D2-4837-9EF5-FC0DAD2A94FE}" type="datetimeFigureOut">
              <a:rPr lang="zh-CN" altLang="en-US" smtClean="0"/>
              <a:t>2019/7/17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4671748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45127" y="365760"/>
            <a:ext cx="10515600" cy="132556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45127" y="1828800"/>
            <a:ext cx="10515600" cy="4351337"/>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100">
                <a:solidFill>
                  <a:schemeClr val="tx1">
                    <a:lumMod val="65000"/>
                    <a:lumOff val="35000"/>
                  </a:schemeClr>
                </a:solidFill>
              </a:defRPr>
            </a:lvl1pPr>
          </a:lstStyle>
          <a:p>
            <a:fld id="{1E6C1C17-F6D2-4837-9EF5-FC0DAD2A94FE}" type="datetimeFigureOut">
              <a:rPr lang="zh-CN" altLang="en-US" smtClean="0"/>
              <a:t>2019/7/17</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100">
                <a:solidFill>
                  <a:schemeClr val="tx1">
                    <a:lumMod val="65000"/>
                    <a:lumOff val="35000"/>
                  </a:schemeClr>
                </a:solidFill>
              </a:defRPr>
            </a:lvl1pPr>
          </a:lstStyle>
          <a:p>
            <a:endParaRPr lang="zh-CN" altLang="en-US"/>
          </a:p>
        </p:txBody>
      </p:sp>
      <p:sp>
        <p:nvSpPr>
          <p:cNvPr id="6" name="Slide Number Placeholder 5"/>
          <p:cNvSpPr>
            <a:spLocks noGrp="1"/>
          </p:cNvSpPr>
          <p:nvPr>
            <p:ph type="sldNum" sz="quarter" idx="4"/>
          </p:nvPr>
        </p:nvSpPr>
        <p:spPr>
          <a:xfrm>
            <a:off x="8617527" y="6356350"/>
            <a:ext cx="2743200"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4ED57B82-A3A3-4B01-8617-074E3C96930C}" type="slidenum">
              <a:rPr lang="zh-CN" altLang="en-US" smtClean="0"/>
              <a:t>‹#›</a:t>
            </a:fld>
            <a:endParaRPr lang="zh-CN" altLang="en-US"/>
          </a:p>
        </p:txBody>
      </p:sp>
    </p:spTree>
    <p:extLst>
      <p:ext uri="{BB962C8B-B14F-4D97-AF65-F5344CB8AC3E}">
        <p14:creationId xmlns:p14="http://schemas.microsoft.com/office/powerpoint/2010/main" val="1702425866"/>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Wingdings 2" pitchFamily="18" charset="2"/>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Wingdings 2" pitchFamily="18" charset="2"/>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Wingdings 2" pitchFamily="18" charset="2"/>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Wingdings 2" pitchFamily="18" charset="2"/>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Wingdings 2" pitchFamily="18" charset="2"/>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10.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 Target="slide11.xm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40.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320.png"/><Relationship Id="rId4" Type="http://schemas.openxmlformats.org/officeDocument/2006/relationships/image" Target="../media/image370.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slide" Target="slide13.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hyperlink" Target="https://github.com/QianMo/PBR-White-Paper/blob/master/content/part%201/media/ac5b6abf417748f5193aae92472b174a.png" TargetMode="External"/><Relationship Id="rId12"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hyperlink" Target="https://github.com/QianMo/PBR-White-Paper/blob/master/content/part%201/media/1f4a62024744adeecaee447a5779e0a3.png" TargetMode="External"/><Relationship Id="rId5" Type="http://schemas.openxmlformats.org/officeDocument/2006/relationships/hyperlink" Target="https://github.com/QianMo/PBR-White-Paper/blob/master/content/part%201/media/dc5ac029d2ea421e140124755e00b12a.png" TargetMode="External"/><Relationship Id="rId10" Type="http://schemas.openxmlformats.org/officeDocument/2006/relationships/image" Target="../media/image46.png"/><Relationship Id="rId4" Type="http://schemas.openxmlformats.org/officeDocument/2006/relationships/image" Target="../media/image43.png"/><Relationship Id="rId9" Type="http://schemas.openxmlformats.org/officeDocument/2006/relationships/hyperlink" Target="https://github.com/QianMo/PBR-White-Paper/blob/master/content/part%201/media/982e3672c32998079331a1186dc61e77.png"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jpeg"/><Relationship Id="rId1" Type="http://schemas.openxmlformats.org/officeDocument/2006/relationships/slideLayout" Target="../slideLayouts/slideLayout2.xml"/><Relationship Id="rId5" Type="http://schemas.openxmlformats.org/officeDocument/2006/relationships/image" Target="../media/image64.jpeg"/><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jpeg"/></Relationships>
</file>

<file path=ppt/slides/_rels/slide3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slide" Target="slide48.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s://en.wikipedia.org/wiki/Adreno"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player.slideplayer.com/34/8385292/" TargetMode="External"/><Relationship Id="rId2" Type="http://schemas.openxmlformats.org/officeDocument/2006/relationships/hyperlink" Target="https://github.com/QianMo/PBR-White-Paper/" TargetMode="External"/><Relationship Id="rId1" Type="http://schemas.openxmlformats.org/officeDocument/2006/relationships/slideLayout" Target="../slideLayouts/slideLayout2.xml"/><Relationship Id="rId6" Type="http://schemas.openxmlformats.org/officeDocument/2006/relationships/hyperlink" Target="https://freepbr.com/pbr-tutorials-resources/" TargetMode="External"/><Relationship Id="rId5" Type="http://schemas.openxmlformats.org/officeDocument/2006/relationships/hyperlink" Target="https://learnopengl.com/PBR/Theory" TargetMode="External"/><Relationship Id="rId4" Type="http://schemas.openxmlformats.org/officeDocument/2006/relationships/hyperlink" Target="https://www.cnblogs.com/timlly/p/10631718.html"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2.xml"/><Relationship Id="rId5" Type="http://schemas.openxmlformats.org/officeDocument/2006/relationships/image" Target="../media/image81.jpeg"/><Relationship Id="rId4" Type="http://schemas.openxmlformats.org/officeDocument/2006/relationships/image" Target="../media/image80.jpeg"/></Relationships>
</file>

<file path=ppt/slides/_rels/slide46.xml.rels><?xml version="1.0" encoding="UTF-8" standalone="yes"?>
<Relationships xmlns="http://schemas.openxmlformats.org/package/2006/relationships"><Relationship Id="rId8" Type="http://schemas.openxmlformats.org/officeDocument/2006/relationships/image" Target="../media/image87.jpeg"/><Relationship Id="rId3" Type="http://schemas.openxmlformats.org/officeDocument/2006/relationships/image" Target="../media/image82.jpeg"/><Relationship Id="rId7" Type="http://schemas.openxmlformats.org/officeDocument/2006/relationships/image" Target="../media/image86.jpe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5.jpeg"/><Relationship Id="rId5" Type="http://schemas.openxmlformats.org/officeDocument/2006/relationships/image" Target="../media/image84.jpeg"/><Relationship Id="rId4" Type="http://schemas.openxmlformats.org/officeDocument/2006/relationships/image" Target="../media/image83.jpeg"/><Relationship Id="rId9" Type="http://schemas.openxmlformats.org/officeDocument/2006/relationships/hyperlink" Target="http://filmicworlds.com/blog/everything-is-shiny/"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 Target="slide47.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jpeg"/></Relationships>
</file>

<file path=ppt/slides/_rels/slide54.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zh-CN" altLang="en-US" sz="5400" dirty="0" smtClean="0">
                <a:latin typeface="微软雅黑" panose="020B0503020204020204" pitchFamily="34" charset="-122"/>
                <a:ea typeface="微软雅黑" panose="020B0503020204020204" pitchFamily="34" charset="-122"/>
              </a:rPr>
              <a:t>基于物理的渲染</a:t>
            </a:r>
            <a:r>
              <a:rPr lang="zh-CN" altLang="en-US" sz="2400" dirty="0" smtClean="0">
                <a:latin typeface="微软雅黑" panose="020B0503020204020204" pitchFamily="34" charset="-122"/>
                <a:ea typeface="微软雅黑" panose="020B0503020204020204" pitchFamily="34" charset="-122"/>
              </a:rPr>
              <a:t>及卡通渲染</a:t>
            </a:r>
            <a:endParaRPr lang="zh-CN" altLang="en-US" sz="2400"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nvPr>
        </p:nvSpPr>
        <p:spPr/>
        <p:txBody>
          <a:bodyPr/>
          <a:lstStyle/>
          <a:p>
            <a:r>
              <a:rPr lang="en-US" altLang="zh-CN" dirty="0" smtClean="0"/>
              <a:t>Physically base rendering 101</a:t>
            </a:r>
            <a:endParaRPr lang="zh-CN" altLang="en-US" dirty="0"/>
          </a:p>
        </p:txBody>
      </p:sp>
      <p:sp>
        <p:nvSpPr>
          <p:cNvPr id="4" name="文本框 3"/>
          <p:cNvSpPr txBox="1"/>
          <p:nvPr/>
        </p:nvSpPr>
        <p:spPr>
          <a:xfrm>
            <a:off x="9013371" y="5865223"/>
            <a:ext cx="2172390" cy="646331"/>
          </a:xfrm>
          <a:prstGeom prst="rect">
            <a:avLst/>
          </a:prstGeom>
          <a:noFill/>
        </p:spPr>
        <p:txBody>
          <a:bodyPr wrap="none" rtlCol="0">
            <a:spAutoFit/>
          </a:bodyPr>
          <a:lstStyle/>
          <a:p>
            <a:r>
              <a:rPr lang="en-US" altLang="zh-CN" dirty="0" smtClean="0"/>
              <a:t>Author: </a:t>
            </a:r>
            <a:r>
              <a:rPr lang="en-US" altLang="zh-CN" dirty="0" err="1" smtClean="0"/>
              <a:t>Luxujia</a:t>
            </a:r>
            <a:endParaRPr lang="en-US" altLang="zh-CN" dirty="0" smtClean="0"/>
          </a:p>
          <a:p>
            <a:r>
              <a:rPr lang="en-US" altLang="zh-CN" dirty="0" smtClean="0"/>
              <a:t>luxuia@foxmail.com</a:t>
            </a:r>
            <a:endParaRPr lang="zh-CN" altLang="en-US" dirty="0"/>
          </a:p>
        </p:txBody>
      </p:sp>
    </p:spTree>
    <p:extLst>
      <p:ext uri="{BB962C8B-B14F-4D97-AF65-F5344CB8AC3E}">
        <p14:creationId xmlns:p14="http://schemas.microsoft.com/office/powerpoint/2010/main" val="215319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b="66936"/>
          <a:stretch/>
        </p:blipFill>
        <p:spPr bwMode="auto">
          <a:xfrm>
            <a:off x="8135322" y="2029244"/>
            <a:ext cx="3912599" cy="247723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t="33509" b="33641"/>
          <a:stretch/>
        </p:blipFill>
        <p:spPr bwMode="auto">
          <a:xfrm>
            <a:off x="4218964" y="2042888"/>
            <a:ext cx="3916358" cy="24635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0" descr="https://docs.unity3d.com/uploads/Main/StandardShaderEnergyConservation.jpg"/>
          <p:cNvPicPr>
            <a:picLocks noChangeAspect="1" noChangeArrowheads="1"/>
          </p:cNvPicPr>
          <p:nvPr/>
        </p:nvPicPr>
        <p:blipFill rotWithShape="1">
          <a:blip r:embed="rId2">
            <a:extLst>
              <a:ext uri="{28A0092B-C50C-407E-A947-70E740481C1C}">
                <a14:useLocalDpi xmlns:a14="http://schemas.microsoft.com/office/drawing/2010/main" val="0"/>
              </a:ext>
            </a:extLst>
          </a:blip>
          <a:srcRect t="66499" b="-142"/>
          <a:stretch/>
        </p:blipFill>
        <p:spPr bwMode="auto">
          <a:xfrm>
            <a:off x="382874" y="2056532"/>
            <a:ext cx="3836090" cy="24711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img2018.cnblogs.com/blog/1617944/201904/1617944-20190425001124143-104243235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0347" y="4845032"/>
            <a:ext cx="7620000" cy="1552576"/>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p:cNvSpPr>
            <a:spLocks noGrp="1"/>
          </p:cNvSpPr>
          <p:nvPr>
            <p:ph type="title"/>
          </p:nvPr>
        </p:nvSpPr>
        <p:spPr/>
        <p:txBody>
          <a:bodyPr/>
          <a:lstStyle/>
          <a:p>
            <a:r>
              <a:rPr lang="zh-CN" altLang="en-US" dirty="0"/>
              <a:t>微平面理论</a:t>
            </a:r>
          </a:p>
        </p:txBody>
      </p:sp>
    </p:spTree>
    <p:extLst>
      <p:ext uri="{BB962C8B-B14F-4D97-AF65-F5344CB8AC3E}">
        <p14:creationId xmlns:p14="http://schemas.microsoft.com/office/powerpoint/2010/main" val="30288477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能量守恒</a:t>
            </a:r>
            <a:endParaRPr lang="zh-CN" altLang="en-US" dirty="0"/>
          </a:p>
        </p:txBody>
      </p:sp>
      <p:sp>
        <p:nvSpPr>
          <p:cNvPr id="7" name="AutoShape 8" descr="The light rendered at each point on a surface is calculated to be the same as the amout of light received from its environment. The microfacets of rough surfaces are affected by light from a wider area. Smoother surfaces give stronger and smaller highlights. Point A reflects light from the source towards the camera. Point B takes on a blue tint from ambient light from the sky. Point C takes its ambient and reflective lighting from the surrounding ground colours."/>
          <p:cNvSpPr>
            <a:spLocks noChangeAspect="1" noChangeArrowheads="1"/>
          </p:cNvSpPr>
          <p:nvPr/>
        </p:nvSpPr>
        <p:spPr bwMode="auto">
          <a:xfrm>
            <a:off x="155574" y="-144463"/>
            <a:ext cx="4808311" cy="48083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499369" y="1877110"/>
            <a:ext cx="10854431" cy="1200329"/>
          </a:xfrm>
          <a:prstGeom prst="rect">
            <a:avLst/>
          </a:prstGeom>
        </p:spPr>
        <p:txBody>
          <a:bodyPr wrap="square">
            <a:spAutoFit/>
          </a:bodyPr>
          <a:lstStyle/>
          <a:p>
            <a:r>
              <a:rPr lang="zh-CN" altLang="en-US" sz="2400" b="1" dirty="0">
                <a:solidFill>
                  <a:srgbClr val="1A1A1A"/>
                </a:solidFill>
                <a:latin typeface="-apple-system"/>
              </a:rPr>
              <a:t>能量守恒（</a:t>
            </a:r>
            <a:r>
              <a:rPr lang="en-US" altLang="zh-CN" sz="2400" b="1" dirty="0">
                <a:solidFill>
                  <a:srgbClr val="1A1A1A"/>
                </a:solidFill>
                <a:latin typeface="-apple-system"/>
              </a:rPr>
              <a:t>Energy Conservation</a:t>
            </a:r>
            <a:r>
              <a:rPr lang="zh-CN" altLang="en-US" sz="2400" b="1" dirty="0">
                <a:solidFill>
                  <a:srgbClr val="1A1A1A"/>
                </a:solidFill>
                <a:latin typeface="-apple-system"/>
              </a:rPr>
              <a:t>）</a:t>
            </a:r>
            <a:r>
              <a:rPr lang="zh-CN" altLang="en-US" sz="2400" dirty="0">
                <a:solidFill>
                  <a:srgbClr val="1A1A1A"/>
                </a:solidFill>
                <a:latin typeface="-apple-system"/>
              </a:rPr>
              <a:t>。出射光线的能量永远不能超过入射光线的能量。随着粗糙度的上升镜面反射区域的面积会增加，作为平衡，镜面反射区域的平均亮度则会下降。</a:t>
            </a:r>
            <a:endParaRPr lang="zh-CN" altLang="en-US" sz="2400" dirty="0"/>
          </a:p>
        </p:txBody>
      </p:sp>
      <p:pic>
        <p:nvPicPr>
          <p:cNvPr id="4098" name="Picture 2" descr="https://img2018.cnblogs.com/blog/1617944/201904/1617944-20190425001140230-204128978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35" y="3691830"/>
            <a:ext cx="4286250" cy="2819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92631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菲涅尔反射</a:t>
            </a:r>
            <a:endParaRPr lang="zh-CN" altLang="en-US" dirty="0"/>
          </a:p>
        </p:txBody>
      </p:sp>
      <p:pic>
        <p:nvPicPr>
          <p:cNvPr id="5124" name="Picture 4" descr="Rendering with constant reflectanc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624" y="2861924"/>
            <a:ext cx="3993742" cy="301391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Rendering with Fresnel reflectanc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5767" y="2861923"/>
            <a:ext cx="3993742" cy="301391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1832078" y="6200251"/>
            <a:ext cx="2254833" cy="400110"/>
          </a:xfrm>
          <a:prstGeom prst="rect">
            <a:avLst/>
          </a:prstGeom>
          <a:noFill/>
        </p:spPr>
        <p:txBody>
          <a:bodyPr wrap="square" rtlCol="0">
            <a:spAutoFit/>
          </a:bodyPr>
          <a:lstStyle/>
          <a:p>
            <a:r>
              <a:rPr lang="zh-CN" altLang="en-US" sz="2000" dirty="0" smtClean="0"/>
              <a:t>不带</a:t>
            </a:r>
            <a:r>
              <a:rPr lang="en-US" altLang="zh-CN" sz="2000" dirty="0" err="1" smtClean="0"/>
              <a:t>fresnel</a:t>
            </a:r>
            <a:r>
              <a:rPr lang="zh-CN" altLang="en-US" sz="2000" dirty="0" smtClean="0"/>
              <a:t>效果</a:t>
            </a:r>
            <a:endParaRPr lang="zh-CN" altLang="en-US" sz="2000" dirty="0"/>
          </a:p>
        </p:txBody>
      </p:sp>
      <p:sp>
        <p:nvSpPr>
          <p:cNvPr id="8" name="文本框 7"/>
          <p:cNvSpPr txBox="1"/>
          <p:nvPr/>
        </p:nvSpPr>
        <p:spPr>
          <a:xfrm>
            <a:off x="7063471" y="6200251"/>
            <a:ext cx="1959709" cy="400110"/>
          </a:xfrm>
          <a:prstGeom prst="rect">
            <a:avLst/>
          </a:prstGeom>
          <a:noFill/>
        </p:spPr>
        <p:txBody>
          <a:bodyPr wrap="square" rtlCol="0">
            <a:spAutoFit/>
          </a:bodyPr>
          <a:lstStyle/>
          <a:p>
            <a:r>
              <a:rPr lang="zh-CN" altLang="en-US" sz="2000" dirty="0" smtClean="0"/>
              <a:t>带</a:t>
            </a:r>
            <a:r>
              <a:rPr lang="en-US" altLang="zh-CN" sz="2000" dirty="0" err="1" smtClean="0"/>
              <a:t>fresnel</a:t>
            </a:r>
            <a:r>
              <a:rPr lang="zh-CN" altLang="en-US" sz="2000" dirty="0" smtClean="0"/>
              <a:t>效果</a:t>
            </a:r>
            <a:endParaRPr lang="zh-CN" altLang="en-US" sz="2000" dirty="0"/>
          </a:p>
        </p:txBody>
      </p:sp>
      <p:sp>
        <p:nvSpPr>
          <p:cNvPr id="3" name="矩形 2"/>
          <p:cNvSpPr/>
          <p:nvPr/>
        </p:nvSpPr>
        <p:spPr>
          <a:xfrm>
            <a:off x="962624" y="1906973"/>
            <a:ext cx="6647974" cy="523220"/>
          </a:xfrm>
          <a:prstGeom prst="rect">
            <a:avLst/>
          </a:prstGeom>
        </p:spPr>
        <p:txBody>
          <a:bodyPr wrap="none">
            <a:spAutoFit/>
          </a:bodyPr>
          <a:lstStyle/>
          <a:p>
            <a:r>
              <a:rPr lang="zh-CN" altLang="en-US" sz="2800" dirty="0">
                <a:solidFill>
                  <a:srgbClr val="24292E"/>
                </a:solidFill>
                <a:latin typeface="-apple-system"/>
              </a:rPr>
              <a:t>光线以不同角度入射会有不同的反射率。</a:t>
            </a:r>
            <a:endParaRPr lang="zh-CN" altLang="en-US" sz="2800" dirty="0"/>
          </a:p>
        </p:txBody>
      </p:sp>
    </p:spTree>
    <p:extLst>
      <p:ext uri="{BB962C8B-B14F-4D97-AF65-F5344CB8AC3E}">
        <p14:creationId xmlns:p14="http://schemas.microsoft.com/office/powerpoint/2010/main" val="188083801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descr="https://www.researchgate.net/profile/Jamie_Lapointe/publication/326290897/figure/fig7/AS:646679581691904@1531191835435/Fresnel-Reflectance-5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4947"/>
            <a:ext cx="6433934" cy="4973053"/>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pre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5673" y="2350169"/>
            <a:ext cx="5916327" cy="3697705"/>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a:spLocks noGrp="1"/>
          </p:cNvSpPr>
          <p:nvPr>
            <p:ph type="title"/>
          </p:nvPr>
        </p:nvSpPr>
        <p:spPr/>
        <p:txBody>
          <a:bodyPr/>
          <a:lstStyle/>
          <a:p>
            <a:r>
              <a:rPr lang="zh-CN" altLang="en-US" dirty="0" smtClean="0"/>
              <a:t>菲涅尔反射</a:t>
            </a:r>
            <a:endParaRPr lang="zh-CN" altLang="en-US" dirty="0"/>
          </a:p>
        </p:txBody>
      </p:sp>
      <p:sp>
        <p:nvSpPr>
          <p:cNvPr id="2" name="文本框 1"/>
          <p:cNvSpPr txBox="1"/>
          <p:nvPr/>
        </p:nvSpPr>
        <p:spPr>
          <a:xfrm>
            <a:off x="1277007" y="1474356"/>
            <a:ext cx="6647974" cy="461665"/>
          </a:xfrm>
          <a:prstGeom prst="rect">
            <a:avLst/>
          </a:prstGeom>
          <a:noFill/>
        </p:spPr>
        <p:txBody>
          <a:bodyPr wrap="none" rtlCol="0">
            <a:spAutoFit/>
          </a:bodyPr>
          <a:lstStyle/>
          <a:p>
            <a:r>
              <a:rPr lang="zh-CN" altLang="en-US" sz="2400" dirty="0" smtClean="0"/>
              <a:t>物质分为金属和非金属，他们有不同的光学特性</a:t>
            </a:r>
            <a:endParaRPr lang="zh-CN" altLang="en-US" sz="2400" dirty="0"/>
          </a:p>
        </p:txBody>
      </p:sp>
    </p:spTree>
    <p:extLst>
      <p:ext uri="{BB962C8B-B14F-4D97-AF65-F5344CB8AC3E}">
        <p14:creationId xmlns:p14="http://schemas.microsoft.com/office/powerpoint/2010/main" val="269734915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53143" y="48047"/>
            <a:ext cx="12085714" cy="6761905"/>
          </a:xfrm>
          <a:prstGeom prst="rect">
            <a:avLst/>
          </a:prstGeom>
        </p:spPr>
      </p:pic>
    </p:spTree>
    <p:extLst>
      <p:ext uri="{BB962C8B-B14F-4D97-AF65-F5344CB8AC3E}">
        <p14:creationId xmlns:p14="http://schemas.microsoft.com/office/powerpoint/2010/main" val="311693536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10286" y="67095"/>
            <a:ext cx="12171428" cy="6723809"/>
          </a:xfrm>
          <a:prstGeom prst="rect">
            <a:avLst/>
          </a:prstGeom>
        </p:spPr>
      </p:pic>
    </p:spTree>
    <p:extLst>
      <p:ext uri="{BB962C8B-B14F-4D97-AF65-F5344CB8AC3E}">
        <p14:creationId xmlns:p14="http://schemas.microsoft.com/office/powerpoint/2010/main" val="16168021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时间节点和目的</a:t>
            </a:r>
            <a:endParaRPr lang="zh-CN" altLang="en-US" dirty="0"/>
          </a:p>
        </p:txBody>
      </p:sp>
      <p:sp>
        <p:nvSpPr>
          <p:cNvPr id="3" name="内容占位符 2"/>
          <p:cNvSpPr>
            <a:spLocks noGrp="1"/>
          </p:cNvSpPr>
          <p:nvPr>
            <p:ph idx="1"/>
          </p:nvPr>
        </p:nvSpPr>
        <p:spPr>
          <a:xfrm>
            <a:off x="838200" y="1825625"/>
            <a:ext cx="10515600" cy="2104691"/>
          </a:xfrm>
        </p:spPr>
        <p:txBody>
          <a:bodyPr/>
          <a:lstStyle/>
          <a:p>
            <a:r>
              <a:rPr lang="en-US" altLang="zh-CN" dirty="0" smtClean="0"/>
              <a:t>【</a:t>
            </a:r>
            <a:r>
              <a:rPr lang="en-US" altLang="zh-CN" dirty="0"/>
              <a:t>SIGGRAPH 2012</a:t>
            </a:r>
            <a:r>
              <a:rPr lang="en-US" altLang="zh-CN" dirty="0" smtClean="0"/>
              <a:t>】</a:t>
            </a:r>
            <a:r>
              <a:rPr lang="zh-CN" altLang="en-US" dirty="0"/>
              <a:t>迪士</a:t>
            </a:r>
            <a:r>
              <a:rPr lang="zh-CN" altLang="en-US" dirty="0" smtClean="0"/>
              <a:t>尼：</a:t>
            </a:r>
            <a:r>
              <a:rPr lang="en-US" altLang="zh-CN" dirty="0" smtClean="0"/>
              <a:t>Physically-based </a:t>
            </a:r>
            <a:r>
              <a:rPr lang="en-US" altLang="zh-CN" dirty="0"/>
              <a:t>shading at Disney</a:t>
            </a:r>
            <a:endParaRPr lang="en-US" altLang="zh-CN" dirty="0" smtClean="0"/>
          </a:p>
          <a:p>
            <a:r>
              <a:rPr lang="en-US" altLang="zh-CN" dirty="0" smtClean="0"/>
              <a:t>【</a:t>
            </a:r>
            <a:r>
              <a:rPr lang="en-US" altLang="zh-CN" dirty="0"/>
              <a:t>SIGGRAPH 2013】 UE4 </a:t>
            </a:r>
            <a:r>
              <a:rPr lang="zh-CN" altLang="en-US" dirty="0"/>
              <a:t>：</a:t>
            </a:r>
            <a:r>
              <a:rPr lang="en-US" altLang="zh-CN" dirty="0" smtClean="0"/>
              <a:t>《</a:t>
            </a:r>
            <a:r>
              <a:rPr lang="en-US" altLang="zh-CN" dirty="0"/>
              <a:t>Real shading in unreal engine 4》</a:t>
            </a:r>
          </a:p>
          <a:p>
            <a:r>
              <a:rPr lang="en-US" altLang="zh-CN" dirty="0"/>
              <a:t>【SIGGRAPH 2014】 Frostbite</a:t>
            </a:r>
            <a:r>
              <a:rPr lang="zh-CN" altLang="en-US" dirty="0"/>
              <a:t>（寒霜</a:t>
            </a:r>
            <a:r>
              <a:rPr lang="zh-CN" altLang="en-US" dirty="0" smtClean="0"/>
              <a:t>）</a:t>
            </a:r>
            <a:r>
              <a:rPr lang="en-US" altLang="zh-CN" dirty="0" smtClean="0"/>
              <a:t>《</a:t>
            </a:r>
            <a:r>
              <a:rPr lang="en-US" altLang="zh-CN" dirty="0"/>
              <a:t>Moving Frostbite to PBR》</a:t>
            </a:r>
          </a:p>
          <a:p>
            <a:r>
              <a:rPr lang="en-US" altLang="zh-CN" dirty="0"/>
              <a:t>【GDC 2014】 Unity</a:t>
            </a:r>
            <a:r>
              <a:rPr lang="zh-CN" altLang="en-US" dirty="0"/>
              <a:t>：</a:t>
            </a:r>
            <a:r>
              <a:rPr lang="en-US" altLang="zh-CN" dirty="0"/>
              <a:t>Physically Based Shading in Unity</a:t>
            </a:r>
          </a:p>
          <a:p>
            <a:endParaRPr lang="zh-CN" altLang="en-US" dirty="0"/>
          </a:p>
        </p:txBody>
      </p:sp>
      <p:sp>
        <p:nvSpPr>
          <p:cNvPr id="4" name="内容占位符 2"/>
          <p:cNvSpPr txBox="1">
            <a:spLocks/>
          </p:cNvSpPr>
          <p:nvPr/>
        </p:nvSpPr>
        <p:spPr>
          <a:xfrm>
            <a:off x="838200" y="5378952"/>
            <a:ext cx="10515600" cy="118227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smtClean="0"/>
              <a:t>在不同光照环境下有一致可信的效果</a:t>
            </a:r>
            <a:endParaRPr lang="en-US" altLang="zh-CN" dirty="0" smtClean="0"/>
          </a:p>
          <a:p>
            <a:r>
              <a:rPr lang="zh-CN" altLang="en-US" dirty="0" smtClean="0"/>
              <a:t>减少材质参数，保证参数合理健壮</a:t>
            </a:r>
            <a:endParaRPr lang="en-US" altLang="zh-CN" dirty="0" smtClean="0"/>
          </a:p>
          <a:p>
            <a:r>
              <a:rPr lang="zh-CN" altLang="en-US" dirty="0" smtClean="0"/>
              <a:t>减少对效果的猜测</a:t>
            </a:r>
            <a:endParaRPr lang="en-US" altLang="zh-CN" dirty="0" smtClean="0"/>
          </a:p>
        </p:txBody>
      </p:sp>
    </p:spTree>
    <p:extLst>
      <p:ext uri="{BB962C8B-B14F-4D97-AF65-F5344CB8AC3E}">
        <p14:creationId xmlns:p14="http://schemas.microsoft.com/office/powerpoint/2010/main" val="10884941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反射方程</a:t>
            </a:r>
            <a:endParaRPr lang="zh-CN" altLang="en-US" dirty="0"/>
          </a:p>
        </p:txBody>
      </p:sp>
      <mc:AlternateContent xmlns:mc="http://schemas.openxmlformats.org/markup-compatibility/2006" xmlns:a14="http://schemas.microsoft.com/office/drawing/2010/main">
        <mc:Choice Requires="a14">
          <p:sp>
            <p:nvSpPr>
              <p:cNvPr id="5" name="Rectangle 1"/>
              <p:cNvSpPr>
                <a:spLocks noChangeArrowheads="1"/>
              </p:cNvSpPr>
              <p:nvPr/>
            </p:nvSpPr>
            <p:spPr bwMode="auto">
              <a:xfrm>
                <a:off x="657726" y="3314228"/>
                <a:ext cx="11341769" cy="3308502"/>
              </a:xfrm>
              <a:prstGeom prst="rect">
                <a:avLst/>
              </a:prstGeom>
              <a:solidFill>
                <a:srgbClr val="FFFFFF"/>
              </a:solidFill>
              <a:ln>
                <a:noFill/>
              </a:ln>
              <a:effectLst/>
              <a:extLst>
                <a:ext uri="{91240B29-F687-4F45-9708-019B960494DF}">
                  <a14:hiddenLine w="9525">
                    <a:solidFill>
                      <a:schemeClr val="tx1"/>
                    </a:solidFill>
                    <a:miter lim="800000"/>
                    <a:headEnd/>
                    <a:tailEnd/>
                  </a14:hiddenLine>
                </a:ext>
                <a:ext uri="{AF507438-7753-43E0-B8FC-AC1667EBCBE1}">
                  <a14:hiddenEffects>
                    <a:effectLst>
                      <a:outerShdw dist="35921" dir="2700000" algn="ctr" rotWithShape="0">
                        <a:schemeClr val="bg2"/>
                      </a:outerShdw>
                    </a:effectLst>
                  </a14:hiddenEffects>
                </a:ext>
              </a:extLst>
            </p:spPr>
            <p:txBody>
              <a:bodyPr vert="horz" wrap="square" lIns="91440" tIns="0" rIns="91440" bIns="101568"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smtClean="0">
                  <a:ln>
                    <a:noFill/>
                  </a:ln>
                  <a:solidFill>
                    <a:schemeClr val="tx1"/>
                  </a:solidFill>
                  <a:effectLst/>
                  <a:ea typeface="微软雅黑" panose="020B0503020204020204" pitchFamily="34" charset="-122"/>
                </a:endParaRPr>
              </a:p>
              <a:p>
                <a:pPr lvl="0" eaLnBrk="0" fontAlgn="base" hangingPunct="0">
                  <a:spcBef>
                    <a:spcPct val="0"/>
                  </a:spcBef>
                  <a:spcAft>
                    <a:spcPct val="0"/>
                  </a:spcAft>
                  <a:buFontTx/>
                  <a:buChar char="•"/>
                </a:pPr>
                <a14:m>
                  <m:oMath xmlns:m="http://schemas.openxmlformats.org/officeDocument/2006/math">
                    <m:sSub>
                      <m:sSubPr>
                        <m:ctrlP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ctrlPr>
                      </m:sSubPr>
                      <m:e>
                        <m:r>
                          <a:rPr lang="zh-CN" altLang="zh-CN" sz="2800" i="1" dirty="0">
                            <a:solidFill>
                              <a:srgbClr val="24292E"/>
                            </a:solidFill>
                            <a:latin typeface="Cambria Math" panose="02040503050406030204" pitchFamily="18" charset="0"/>
                            <a:ea typeface="微软雅黑" panose="020B0503020204020204" pitchFamily="34" charset="-122"/>
                          </a:rPr>
                          <m:t>𝐿</m:t>
                        </m:r>
                      </m:e>
                      <m:sub>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𝑜</m:t>
                        </m:r>
                      </m:sub>
                    </m:sSub>
                  </m:oMath>
                </a14:m>
                <a:r>
                  <a:rPr kumimoji="0" lang="zh-CN" altLang="zh-CN" sz="2800" b="0" i="0" u="none" strike="noStrike" cap="none" normalizeH="0" baseline="0" dirty="0" smtClean="0">
                    <a:ln>
                      <a:noFill/>
                    </a:ln>
                    <a:solidFill>
                      <a:srgbClr val="24292E"/>
                    </a:solidFill>
                    <a:effectLst/>
                    <a:ea typeface="微软雅黑" panose="020B0503020204020204" pitchFamily="34" charset="-122"/>
                  </a:rPr>
                  <a:t>是p点的出射光亮度</a:t>
                </a:r>
                <a:r>
                  <a:rPr lang="zh-CN" altLang="en-US" sz="2800" dirty="0" smtClean="0">
                    <a:solidFill>
                      <a:srgbClr val="24292E"/>
                    </a:solidFill>
                    <a:ea typeface="微软雅黑" panose="020B0503020204020204" pitchFamily="34" charset="-122"/>
                  </a:rPr>
                  <a:t>（辐照度</a:t>
                </a:r>
                <a:r>
                  <a:rPr lang="en-US" altLang="zh-CN" sz="2800" dirty="0" smtClean="0">
                    <a:solidFill>
                      <a:srgbClr val="24292E"/>
                    </a:solidFill>
                    <a:ea typeface="微软雅黑" panose="020B0503020204020204" pitchFamily="34" charset="-122"/>
                  </a:rPr>
                  <a:t>)</a:t>
                </a:r>
                <a:r>
                  <a:rPr kumimoji="0" lang="zh-CN" altLang="zh-CN" sz="2800" b="0" i="0" u="none" strike="noStrike" cap="none" normalizeH="0" baseline="0" dirty="0" smtClean="0">
                    <a:ln>
                      <a:noFill/>
                    </a:ln>
                    <a:solidFill>
                      <a:srgbClr val="24292E"/>
                    </a:solidFill>
                    <a:effectLst/>
                    <a:ea typeface="微软雅黑" panose="020B0503020204020204" pitchFamily="34" charset="-122"/>
                  </a:rPr>
                  <a:t>。</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b>
                      <m:sSubPr>
                        <m:ctrlP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ctrlPr>
                      </m:sSubPr>
                      <m:e>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𝑓</m:t>
                        </m:r>
                      </m:e>
                      <m:sub>
                        <m:r>
                          <a:rPr kumimoji="0" lang="en-US" altLang="zh-CN" sz="2800" b="0" i="1" u="none" strike="noStrike" cap="none" normalizeH="0" baseline="0" dirty="0" smtClean="0">
                            <a:ln>
                              <a:noFill/>
                            </a:ln>
                            <a:solidFill>
                              <a:srgbClr val="24292E"/>
                            </a:solidFill>
                            <a:effectLst/>
                            <a:latin typeface="Cambria Math" panose="02040503050406030204" pitchFamily="18" charset="0"/>
                            <a:ea typeface="微软雅黑" panose="020B0503020204020204" pitchFamily="34" charset="-122"/>
                          </a:rPr>
                          <m:t>𝑟</m:t>
                        </m:r>
                      </m:sub>
                    </m:sSub>
                  </m:oMath>
                </a14:m>
                <a:r>
                  <a:rPr kumimoji="0" lang="zh-CN" altLang="zh-CN" sz="2800" b="0" i="0" u="none" strike="noStrike" cap="none" normalizeH="0" baseline="0" dirty="0" smtClean="0">
                    <a:ln>
                      <a:noFill/>
                    </a:ln>
                    <a:solidFill>
                      <a:srgbClr val="24292E"/>
                    </a:solidFill>
                    <a:effectLst/>
                    <a:ea typeface="微软雅黑" panose="020B0503020204020204" pitchFamily="34" charset="-122"/>
                  </a:rPr>
                  <a:t>是p点</a:t>
                </a:r>
                <a:r>
                  <a:rPr lang="zh-CN" altLang="zh-CN" sz="2800" dirty="0">
                    <a:solidFill>
                      <a:srgbClr val="24292E"/>
                    </a:solidFill>
                    <a:ea typeface="微软雅黑" panose="020B0503020204020204" pitchFamily="34" charset="-122"/>
                  </a:rPr>
                  <a:t>入射方向到出射方向光的反射比例，即BxDF，一般为BRDF。</a:t>
                </a:r>
              </a:p>
              <a:p>
                <a:pPr marL="0" marR="0" lvl="0" indent="0" algn="l" defTabSz="914400" rtl="0" eaLnBrk="0" fontAlgn="base" latinLnBrk="0" hangingPunct="0">
                  <a:lnSpc>
                    <a:spcPct val="100000"/>
                  </a:lnSpc>
                  <a:spcBef>
                    <a:spcPct val="0"/>
                  </a:spcBef>
                  <a:spcAft>
                    <a:spcPct val="0"/>
                  </a:spcAft>
                  <a:buClrTx/>
                  <a:buSzTx/>
                  <a:buFontTx/>
                  <a:buChar char="•"/>
                  <a:tabLst/>
                </a:pPr>
                <a14:m>
                  <m:oMath xmlns:m="http://schemas.openxmlformats.org/officeDocument/2006/math">
                    <m:sSub>
                      <m:sSubPr>
                        <m:ctrlPr>
                          <a:rPr lang="en-US" altLang="zh-CN" sz="280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𝐿</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oMath>
                </a14:m>
                <a:r>
                  <a:rPr lang="zh-CN" altLang="zh-CN" sz="2800" dirty="0" smtClean="0">
                    <a:solidFill>
                      <a:srgbClr val="24292E"/>
                    </a:solidFill>
                    <a:ea typeface="微软雅黑" panose="020B0503020204020204" pitchFamily="34" charset="-122"/>
                  </a:rPr>
                  <a:t>是</a:t>
                </a:r>
                <a:r>
                  <a:rPr lang="zh-CN" altLang="zh-CN" sz="2800" dirty="0">
                    <a:solidFill>
                      <a:srgbClr val="24292E"/>
                    </a:solidFill>
                    <a:ea typeface="微软雅黑" panose="020B0503020204020204" pitchFamily="34" charset="-122"/>
                  </a:rPr>
                  <a:t>p点入射</a:t>
                </a:r>
                <a:r>
                  <a:rPr lang="zh-CN" altLang="zh-CN" sz="2800" dirty="0" smtClean="0">
                    <a:solidFill>
                      <a:srgbClr val="24292E"/>
                    </a:solidFill>
                    <a:ea typeface="微软雅黑" panose="020B0503020204020204" pitchFamily="34" charset="-122"/>
                  </a:rPr>
                  <a:t>光亮度</a:t>
                </a:r>
                <a:r>
                  <a:rPr lang="en-US" altLang="zh-CN" sz="2800" dirty="0" smtClean="0">
                    <a:solidFill>
                      <a:srgbClr val="24292E"/>
                    </a:solidFill>
                    <a:ea typeface="微软雅黑" panose="020B0503020204020204" pitchFamily="34" charset="-122"/>
                  </a:rPr>
                  <a:t>(</a:t>
                </a:r>
                <a:r>
                  <a:rPr lang="zh-CN" altLang="en-US" sz="2800" dirty="0" smtClean="0">
                    <a:solidFill>
                      <a:srgbClr val="24292E"/>
                    </a:solidFill>
                    <a:ea typeface="微软雅黑" panose="020B0503020204020204" pitchFamily="34" charset="-122"/>
                  </a:rPr>
                  <a:t>辐射率</a:t>
                </a:r>
                <a:r>
                  <a:rPr lang="en-US" altLang="zh-CN" sz="2800" dirty="0" smtClean="0">
                    <a:solidFill>
                      <a:srgbClr val="24292E"/>
                    </a:solidFill>
                    <a:ea typeface="微软雅黑" panose="020B0503020204020204" pitchFamily="34" charset="-122"/>
                  </a:rPr>
                  <a:t>)</a:t>
                </a:r>
                <a:r>
                  <a:rPr lang="zh-CN" altLang="zh-CN" sz="2800" dirty="0" smtClean="0">
                    <a:solidFill>
                      <a:srgbClr val="24292E"/>
                    </a:solidFill>
                    <a:ea typeface="微软雅黑" panose="020B0503020204020204" pitchFamily="34" charset="-122"/>
                  </a:rPr>
                  <a:t>。</a:t>
                </a:r>
                <a:endParaRPr lang="zh-CN" altLang="zh-CN" sz="2800" dirty="0">
                  <a:solidFill>
                    <a:srgbClr val="24292E"/>
                  </a:solidFill>
                  <a:ea typeface="微软雅黑" panose="020B0503020204020204" pitchFamily="34" charset="-122"/>
                </a:endParaRPr>
              </a:p>
              <a:p>
                <a:pPr marL="0" marR="0" lvl="0" indent="0" algn="l" defTabSz="914400" rtl="0" eaLnBrk="0" fontAlgn="base" latinLnBrk="0" hangingPunct="0">
                  <a:lnSpc>
                    <a:spcPct val="100000"/>
                  </a:lnSpc>
                  <a:spcBef>
                    <a:spcPct val="0"/>
                  </a:spcBef>
                  <a:spcAft>
                    <a:spcPct val="0"/>
                  </a:spcAft>
                  <a:buClrTx/>
                  <a:buSzTx/>
                  <a:buFontTx/>
                  <a:buChar char="•"/>
                  <a:tabLst/>
                </a:pPr>
                <a:r>
                  <a:rPr lang="zh-CN" altLang="zh-CN" sz="2800" dirty="0">
                    <a:solidFill>
                      <a:srgbClr val="24292E"/>
                    </a:solidFill>
                    <a:ea typeface="微软雅黑" panose="020B0503020204020204" pitchFamily="34" charset="-122"/>
                  </a:rPr>
                  <a:t> </a:t>
                </a:r>
                <a14:m>
                  <m:oMath xmlns:m="http://schemas.openxmlformats.org/officeDocument/2006/math">
                    <m:sSub>
                      <m:sSubPr>
                        <m:ctrlPr>
                          <a:rPr lang="en-US" altLang="zh-CN" sz="280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𝑤</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r>
                      <a:rPr lang="en-US" altLang="zh-CN" sz="2800" b="0" i="1" smtClean="0">
                        <a:solidFill>
                          <a:srgbClr val="24292E"/>
                        </a:solidFill>
                        <a:latin typeface="Cambria Math" panose="02040503050406030204" pitchFamily="18" charset="0"/>
                        <a:ea typeface="微软雅黑" panose="020B0503020204020204" pitchFamily="34" charset="-122"/>
                      </a:rPr>
                      <m:t>𝑛</m:t>
                    </m:r>
                  </m:oMath>
                </a14:m>
                <a:r>
                  <a:rPr lang="zh-CN" altLang="zh-CN" sz="2800" dirty="0" smtClean="0">
                    <a:solidFill>
                      <a:srgbClr val="24292E"/>
                    </a:solidFill>
                    <a:ea typeface="微软雅黑" panose="020B0503020204020204" pitchFamily="34" charset="-122"/>
                  </a:rPr>
                  <a:t> </a:t>
                </a:r>
                <a:r>
                  <a:rPr lang="zh-CN" altLang="zh-CN" sz="2800" dirty="0">
                    <a:solidFill>
                      <a:srgbClr val="24292E"/>
                    </a:solidFill>
                    <a:ea typeface="微软雅黑" panose="020B0503020204020204" pitchFamily="34" charset="-122"/>
                  </a:rPr>
                  <a:t>是入射角带来的入射光衰减</a:t>
                </a:r>
              </a:p>
              <a:p>
                <a:pPr marL="0" marR="0" lvl="0" indent="0" algn="l" defTabSz="914400" rtl="0" eaLnBrk="0" fontAlgn="base" latinLnBrk="0" hangingPunct="0">
                  <a:lnSpc>
                    <a:spcPct val="100000"/>
                  </a:lnSpc>
                  <a:spcBef>
                    <a:spcPct val="0"/>
                  </a:spcBef>
                  <a:spcAft>
                    <a:spcPct val="0"/>
                  </a:spcAft>
                  <a:buClrTx/>
                  <a:buSzTx/>
                  <a:buFontTx/>
                  <a:buChar char="•"/>
                  <a:tabLst/>
                </a:pPr>
                <a:r>
                  <a:rPr lang="zh-CN" altLang="zh-CN" sz="2800" dirty="0">
                    <a:solidFill>
                      <a:srgbClr val="24292E"/>
                    </a:solidFill>
                    <a:ea typeface="微软雅黑" panose="020B0503020204020204" pitchFamily="34" charset="-122"/>
                  </a:rPr>
                  <a:t>  </a:t>
                </a:r>
                <a14:m>
                  <m:oMath xmlns:m="http://schemas.openxmlformats.org/officeDocument/2006/math">
                    <m:nary>
                      <m:naryPr>
                        <m:ctrlPr>
                          <a:rPr lang="zh-CN" altLang="en-US" sz="2800" i="1" smtClean="0">
                            <a:solidFill>
                              <a:srgbClr val="24292E"/>
                            </a:solidFill>
                            <a:latin typeface="Cambria Math" panose="02040503050406030204" pitchFamily="18" charset="0"/>
                            <a:ea typeface="微软雅黑" panose="020B0503020204020204" pitchFamily="34" charset="-122"/>
                          </a:rPr>
                        </m:ctrlPr>
                      </m:naryPr>
                      <m:sub>
                        <m:r>
                          <m:rPr>
                            <m:sty m:val="p"/>
                            <m:brk m:alnAt="23"/>
                          </m:rPr>
                          <a:rPr lang="el-GR" altLang="zh-CN" sz="2800" i="1" smtClean="0">
                            <a:solidFill>
                              <a:srgbClr val="24292E"/>
                            </a:solidFill>
                            <a:latin typeface="Cambria Math" panose="02040503050406030204" pitchFamily="18" charset="0"/>
                            <a:ea typeface="Cambria Math" panose="02040503050406030204" pitchFamily="18" charset="0"/>
                          </a:rPr>
                          <m:t>Ω</m:t>
                        </m:r>
                      </m:sub>
                      <m:sup/>
                      <m:e>
                        <m:r>
                          <a:rPr lang="en-US" altLang="zh-CN" sz="2800" b="0" i="1" smtClean="0">
                            <a:solidFill>
                              <a:srgbClr val="24292E"/>
                            </a:solidFill>
                            <a:latin typeface="Cambria Math" panose="02040503050406030204" pitchFamily="18" charset="0"/>
                            <a:ea typeface="微软雅黑" panose="020B0503020204020204" pitchFamily="34" charset="-122"/>
                          </a:rPr>
                          <m:t>…</m:t>
                        </m:r>
                        <m:r>
                          <a:rPr lang="en-US" altLang="zh-CN" sz="2800" b="0" i="1" smtClean="0">
                            <a:solidFill>
                              <a:srgbClr val="24292E"/>
                            </a:solidFill>
                            <a:latin typeface="Cambria Math" panose="02040503050406030204" pitchFamily="18" charset="0"/>
                            <a:ea typeface="微软雅黑" panose="020B0503020204020204" pitchFamily="34" charset="-122"/>
                          </a:rPr>
                          <m:t>𝑑</m:t>
                        </m:r>
                        <m:sSub>
                          <m:sSubPr>
                            <m:ctrlPr>
                              <a:rPr lang="en-US" altLang="zh-CN" sz="2800" b="0" i="1" smtClean="0">
                                <a:solidFill>
                                  <a:srgbClr val="24292E"/>
                                </a:solidFill>
                                <a:latin typeface="Cambria Math" panose="02040503050406030204" pitchFamily="18" charset="0"/>
                                <a:ea typeface="微软雅黑" panose="020B0503020204020204" pitchFamily="34" charset="-122"/>
                              </a:rPr>
                            </m:ctrlPr>
                          </m:sSubPr>
                          <m:e>
                            <m:r>
                              <a:rPr lang="en-US" altLang="zh-CN" sz="2800" b="0" i="1" smtClean="0">
                                <a:solidFill>
                                  <a:srgbClr val="24292E"/>
                                </a:solidFill>
                                <a:latin typeface="Cambria Math" panose="02040503050406030204" pitchFamily="18" charset="0"/>
                                <a:ea typeface="微软雅黑" panose="020B0503020204020204" pitchFamily="34" charset="-122"/>
                              </a:rPr>
                              <m:t>𝑤</m:t>
                            </m:r>
                          </m:e>
                          <m:sub>
                            <m:r>
                              <a:rPr lang="en-US" altLang="zh-CN" sz="2800" b="0" i="1" smtClean="0">
                                <a:solidFill>
                                  <a:srgbClr val="24292E"/>
                                </a:solidFill>
                                <a:latin typeface="Cambria Math" panose="02040503050406030204" pitchFamily="18" charset="0"/>
                                <a:ea typeface="微软雅黑" panose="020B0503020204020204" pitchFamily="34" charset="-122"/>
                              </a:rPr>
                              <m:t>𝑖</m:t>
                            </m:r>
                          </m:sub>
                        </m:sSub>
                      </m:e>
                    </m:nary>
                  </m:oMath>
                </a14:m>
                <a:r>
                  <a:rPr lang="zh-CN" altLang="zh-CN" sz="2800" dirty="0" smtClean="0">
                    <a:solidFill>
                      <a:srgbClr val="24292E"/>
                    </a:solidFill>
                    <a:ea typeface="微软雅黑" panose="020B0503020204020204" pitchFamily="34" charset="-122"/>
                  </a:rPr>
                  <a:t>是</a:t>
                </a:r>
                <a:r>
                  <a:rPr lang="zh-CN" altLang="zh-CN" sz="2800" dirty="0">
                    <a:solidFill>
                      <a:srgbClr val="24292E"/>
                    </a:solidFill>
                    <a:ea typeface="微软雅黑" panose="020B0503020204020204" pitchFamily="34" charset="-122"/>
                  </a:rPr>
                  <a:t>入射方向半球的积分（可以</a:t>
                </a:r>
                <a:r>
                  <a:rPr kumimoji="0" lang="zh-CN" altLang="zh-CN" sz="2800" b="0" i="0" u="none" strike="noStrike" cap="none" normalizeH="0" baseline="0" dirty="0" smtClean="0">
                    <a:ln>
                      <a:noFill/>
                    </a:ln>
                    <a:solidFill>
                      <a:srgbClr val="24292E"/>
                    </a:solidFill>
                    <a:effectLst/>
                    <a:ea typeface="微软雅黑" panose="020B0503020204020204" pitchFamily="34" charset="-122"/>
                  </a:rPr>
                  <a:t>理解为无穷小的累加和）。</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sz="2800" b="0" i="0" u="none" strike="noStrike" cap="none" normalizeH="0" baseline="0" dirty="0" smtClean="0">
                  <a:ln>
                    <a:noFill/>
                  </a:ln>
                  <a:solidFill>
                    <a:srgbClr val="0366D6"/>
                  </a:solidFill>
                  <a:effectLst/>
                  <a:ea typeface="微软雅黑" panose="020B0503020204020204" pitchFamily="34" charset="-122"/>
                </a:endParaRPr>
              </a:p>
            </p:txBody>
          </p:sp>
        </mc:Choice>
        <mc:Fallback xmlns="">
          <p:sp>
            <p:nvSpPr>
              <p:cNvPr id="5" name="Rectangle 1"/>
              <p:cNvSpPr>
                <a:spLocks noRot="1" noChangeAspect="1" noMove="1" noResize="1" noEditPoints="1" noAdjustHandles="1" noChangeArrowheads="1" noChangeShapeType="1" noTextEdit="1"/>
              </p:cNvSpPr>
              <p:nvPr/>
            </p:nvSpPr>
            <p:spPr bwMode="auto">
              <a:xfrm>
                <a:off x="657726" y="3314228"/>
                <a:ext cx="11341769" cy="3308502"/>
              </a:xfrm>
              <a:prstGeom prst="rect">
                <a:avLst/>
              </a:prstGeom>
              <a:blipFill>
                <a:blip r:embed="rId2"/>
                <a:stretch>
                  <a:fillRect l="-860"/>
                </a:stretch>
              </a:bli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a:noFill/>
                  </a:rPr>
                  <a:t> </a:t>
                </a:r>
              </a:p>
            </p:txBody>
          </p:sp>
        </mc:Fallback>
      </mc:AlternateContent>
      <p:pic>
        <p:nvPicPr>
          <p:cNvPr id="8197" name="Picture 5" descr="https://raw.githubusercontent.com/QianMo/PBR-White-Paper/master/content/part%201/media/0f3c00735859275a4fa201b4e4561037.png"/>
          <p:cNvPicPr>
            <a:picLocks noChangeAspect="1" noChangeArrowheads="1"/>
          </p:cNvPicPr>
          <p:nvPr/>
        </p:nvPicPr>
        <p:blipFill rotWithShape="1">
          <a:blip r:embed="rId3">
            <a:extLst>
              <a:ext uri="{28A0092B-C50C-407E-A947-70E740481C1C}">
                <a14:useLocalDpi xmlns:a14="http://schemas.microsoft.com/office/drawing/2010/main" val="0"/>
              </a:ext>
            </a:extLst>
          </a:blip>
          <a:srcRect b="4755"/>
          <a:stretch/>
        </p:blipFill>
        <p:spPr bwMode="auto">
          <a:xfrm>
            <a:off x="5153025" y="28241"/>
            <a:ext cx="7038975" cy="3610698"/>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rotWithShape="1">
          <a:blip r:embed="rId4"/>
          <a:srcRect r="11253"/>
          <a:stretch/>
        </p:blipFill>
        <p:spPr>
          <a:xfrm>
            <a:off x="144380" y="2047561"/>
            <a:ext cx="6448925" cy="1266667"/>
          </a:xfrm>
          <a:prstGeom prst="rect">
            <a:avLst/>
          </a:prstGeom>
        </p:spPr>
      </p:pic>
    </p:spTree>
    <p:extLst>
      <p:ext uri="{BB962C8B-B14F-4D97-AF65-F5344CB8AC3E}">
        <p14:creationId xmlns:p14="http://schemas.microsoft.com/office/powerpoint/2010/main" val="15846816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rotWithShape="1">
          <a:blip r:embed="rId2"/>
          <a:srcRect t="5969"/>
          <a:stretch/>
        </p:blipFill>
        <p:spPr>
          <a:xfrm>
            <a:off x="1323726" y="2980944"/>
            <a:ext cx="10037001" cy="950975"/>
          </a:xfrm>
          <a:prstGeom prst="rect">
            <a:avLst/>
          </a:prstGeom>
        </p:spPr>
      </p:pic>
      <p:sp>
        <p:nvSpPr>
          <p:cNvPr id="6" name="AutoShape 4" descr="[å¬å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p:cNvPicPr>
            <a:picLocks noChangeAspect="1"/>
          </p:cNvPicPr>
          <p:nvPr/>
        </p:nvPicPr>
        <p:blipFill>
          <a:blip r:embed="rId3"/>
          <a:stretch>
            <a:fillRect/>
          </a:stretch>
        </p:blipFill>
        <p:spPr>
          <a:xfrm>
            <a:off x="823178" y="4623306"/>
            <a:ext cx="11038095" cy="761905"/>
          </a:xfrm>
          <a:prstGeom prst="rect">
            <a:avLst/>
          </a:prstGeom>
        </p:spPr>
      </p:pic>
    </p:spTree>
    <p:extLst>
      <p:ext uri="{BB962C8B-B14F-4D97-AF65-F5344CB8AC3E}">
        <p14:creationId xmlns:p14="http://schemas.microsoft.com/office/powerpoint/2010/main" val="1017564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Diffuse BRDF</a:t>
            </a:r>
            <a:endParaRPr lang="zh-CN" altLang="en-US" dirty="0"/>
          </a:p>
        </p:txBody>
      </p:sp>
      <p:pic>
        <p:nvPicPr>
          <p:cNvPr id="4" name="图片 3"/>
          <p:cNvPicPr>
            <a:picLocks noChangeAspect="1"/>
          </p:cNvPicPr>
          <p:nvPr/>
        </p:nvPicPr>
        <p:blipFill>
          <a:blip r:embed="rId2"/>
          <a:stretch>
            <a:fillRect/>
          </a:stretch>
        </p:blipFill>
        <p:spPr>
          <a:xfrm>
            <a:off x="2389414" y="1690688"/>
            <a:ext cx="7064829" cy="3784730"/>
          </a:xfrm>
          <a:prstGeom prst="rect">
            <a:avLst/>
          </a:prstGeom>
        </p:spPr>
      </p:pic>
      <p:sp>
        <p:nvSpPr>
          <p:cNvPr id="3" name="文本框 2">
            <a:hlinkClick r:id="rId3" action="ppaction://hlinksldjump"/>
          </p:cNvPr>
          <p:cNvSpPr txBox="1"/>
          <p:nvPr/>
        </p:nvSpPr>
        <p:spPr>
          <a:xfrm>
            <a:off x="8901404" y="6251509"/>
            <a:ext cx="1940768" cy="400110"/>
          </a:xfrm>
          <a:prstGeom prst="rect">
            <a:avLst/>
          </a:prstGeom>
          <a:noFill/>
        </p:spPr>
        <p:txBody>
          <a:bodyPr wrap="square" rtlCol="0">
            <a:spAutoFit/>
          </a:bodyPr>
          <a:lstStyle/>
          <a:p>
            <a:r>
              <a:rPr lang="zh-CN" altLang="en-US" sz="2000" dirty="0" smtClean="0"/>
              <a:t>漫反射的本质</a:t>
            </a:r>
            <a:endParaRPr lang="zh-CN" altLang="en-US" sz="2000" dirty="0"/>
          </a:p>
        </p:txBody>
      </p:sp>
    </p:spTree>
    <p:extLst>
      <p:ext uri="{BB962C8B-B14F-4D97-AF65-F5344CB8AC3E}">
        <p14:creationId xmlns:p14="http://schemas.microsoft.com/office/powerpoint/2010/main" val="38039236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什么是渲染</a:t>
            </a:r>
            <a:endParaRPr lang="zh-CN" altLang="en-US" dirty="0"/>
          </a:p>
        </p:txBody>
      </p:sp>
      <p:pic>
        <p:nvPicPr>
          <p:cNvPr id="4" name="图片 3"/>
          <p:cNvPicPr>
            <a:picLocks noChangeAspect="1"/>
          </p:cNvPicPr>
          <p:nvPr/>
        </p:nvPicPr>
        <p:blipFill>
          <a:blip r:embed="rId3"/>
          <a:stretch>
            <a:fillRect/>
          </a:stretch>
        </p:blipFill>
        <p:spPr>
          <a:xfrm>
            <a:off x="358380" y="3246665"/>
            <a:ext cx="5334000" cy="3238500"/>
          </a:xfrm>
          <a:prstGeom prst="rect">
            <a:avLst/>
          </a:prstGeom>
        </p:spPr>
      </p:pic>
      <p:pic>
        <p:nvPicPr>
          <p:cNvPr id="1026" name="Picture 2" descr="https://learnopengl-cn.github.io/img/07/01/textur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66422" y="1548881"/>
            <a:ext cx="7620000" cy="4191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30466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Specular BRDF</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710184" y="1968573"/>
                <a:ext cx="10515600" cy="2617334"/>
              </a:xfrm>
            </p:spPr>
            <p:txBody>
              <a:bodyPr>
                <a:normAutofit/>
              </a:bodyPr>
              <a:lstStyle/>
              <a:p>
                <a:pPr marL="0" indent="0">
                  <a:buNone/>
                </a:pPr>
                <a14:m>
                  <m:oMathPara xmlns:m="http://schemas.openxmlformats.org/officeDocument/2006/math">
                    <m:oMathParaPr>
                      <m:jc m:val="centerGroup"/>
                    </m:oMathParaPr>
                    <m:oMath xmlns:m="http://schemas.openxmlformats.org/officeDocument/2006/math">
                      <m:r>
                        <m:rPr>
                          <m:nor/>
                        </m:rPr>
                        <a:rPr lang="en-US" altLang="zh-CN" sz="2000"/>
                        <m:t>Cook</m:t>
                      </m:r>
                      <m:r>
                        <m:rPr>
                          <m:nor/>
                        </m:rPr>
                        <a:rPr lang="en-US" altLang="zh-CN" sz="2000"/>
                        <m:t>−</m:t>
                      </m:r>
                      <m:r>
                        <m:rPr>
                          <m:nor/>
                        </m:rPr>
                        <a:rPr lang="en-US" altLang="zh-CN" sz="2000"/>
                        <m:t>Torrance</m:t>
                      </m:r>
                      <m:r>
                        <a:rPr lang="en-US" altLang="zh-CN" sz="2000" b="0" i="1" smtClean="0">
                          <a:latin typeface="Cambria Math" panose="02040503050406030204" pitchFamily="18" charset="0"/>
                        </a:rPr>
                        <m:t>=</m:t>
                      </m:r>
                      <m:r>
                        <a:rPr lang="en-US" altLang="zh-CN" sz="4400" b="0" i="1" smtClean="0">
                          <a:latin typeface="Cambria Math" panose="02040503050406030204" pitchFamily="18" charset="0"/>
                        </a:rPr>
                        <m:t>𝑓</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𝑙</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𝑣</m:t>
                      </m:r>
                      <m:r>
                        <a:rPr lang="en-US" altLang="zh-CN" sz="4400" b="0" i="1" smtClean="0">
                          <a:latin typeface="Cambria Math" panose="02040503050406030204" pitchFamily="18" charset="0"/>
                        </a:rPr>
                        <m:t>) </m:t>
                      </m:r>
                      <m:r>
                        <a:rPr lang="en-US" altLang="zh-CN" sz="4400" b="0" i="0" smtClean="0">
                          <a:latin typeface="Cambria Math" panose="02040503050406030204" pitchFamily="18" charset="0"/>
                        </a:rPr>
                        <m:t>=</m:t>
                      </m:r>
                      <m:f>
                        <m:fPr>
                          <m:ctrlPr>
                            <a:rPr lang="en-US" altLang="zh-CN" sz="4400" b="0" i="1" smtClean="0">
                              <a:latin typeface="Cambria Math" panose="02040503050406030204" pitchFamily="18" charset="0"/>
                            </a:rPr>
                          </m:ctrlPr>
                        </m:fPr>
                        <m:num>
                          <m:r>
                            <a:rPr lang="en-US" altLang="zh-CN" sz="4400" b="0" i="1" smtClean="0">
                              <a:latin typeface="Cambria Math" panose="02040503050406030204" pitchFamily="18" charset="0"/>
                            </a:rPr>
                            <m:t>𝐷</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𝑙</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h</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𝐹</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𝑙</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h</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𝐺</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𝑙</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𝑣</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h</m:t>
                          </m:r>
                          <m:r>
                            <a:rPr lang="en-US" altLang="zh-CN" sz="4400" b="0" i="1" smtClean="0">
                              <a:latin typeface="Cambria Math" panose="02040503050406030204" pitchFamily="18" charset="0"/>
                            </a:rPr>
                            <m:t>)</m:t>
                          </m:r>
                        </m:num>
                        <m:den>
                          <m:r>
                            <a:rPr lang="en-US" altLang="zh-CN" sz="4400" b="0" i="1" smtClean="0">
                              <a:latin typeface="Cambria Math" panose="02040503050406030204" pitchFamily="18" charset="0"/>
                            </a:rPr>
                            <m:t>4(</m:t>
                          </m:r>
                          <m:r>
                            <a:rPr lang="en-US" altLang="zh-CN" sz="4400" b="0" i="1" smtClean="0">
                              <a:latin typeface="Cambria Math" panose="02040503050406030204" pitchFamily="18" charset="0"/>
                            </a:rPr>
                            <m:t>𝑛</m:t>
                          </m:r>
                          <m:r>
                            <a:rPr lang="en-US" altLang="zh-CN" sz="4400" i="1">
                              <a:latin typeface="Cambria Math" panose="02040503050406030204" pitchFamily="18" charset="0"/>
                            </a:rPr>
                            <m:t>·</m:t>
                          </m:r>
                          <m:r>
                            <a:rPr lang="en-US" altLang="zh-CN" sz="4400" b="0" i="1" smtClean="0">
                              <a:latin typeface="Cambria Math" panose="02040503050406030204" pitchFamily="18" charset="0"/>
                            </a:rPr>
                            <m:t>𝑙</m:t>
                          </m:r>
                          <m:r>
                            <a:rPr lang="en-US" altLang="zh-CN" sz="4400" b="0" i="1" smtClean="0">
                              <a:latin typeface="Cambria Math" panose="02040503050406030204" pitchFamily="18" charset="0"/>
                            </a:rPr>
                            <m:t>)(</m:t>
                          </m:r>
                          <m:r>
                            <a:rPr lang="en-US" altLang="zh-CN" sz="4400" b="0" i="1" smtClean="0">
                              <a:latin typeface="Cambria Math" panose="02040503050406030204" pitchFamily="18" charset="0"/>
                            </a:rPr>
                            <m:t>𝑛</m:t>
                          </m:r>
                          <m:r>
                            <a:rPr lang="en-US" altLang="zh-CN" sz="4400" i="1">
                              <a:latin typeface="Cambria Math" panose="02040503050406030204" pitchFamily="18" charset="0"/>
                            </a:rPr>
                            <m:t>·</m:t>
                          </m:r>
                          <m:r>
                            <a:rPr lang="en-US" altLang="zh-CN" sz="4400" b="0" i="1" smtClean="0">
                              <a:latin typeface="Cambria Math" panose="02040503050406030204" pitchFamily="18" charset="0"/>
                            </a:rPr>
                            <m:t>𝑣</m:t>
                          </m:r>
                          <m:r>
                            <a:rPr lang="en-US" altLang="zh-CN" sz="4400" b="0" i="1" smtClean="0">
                              <a:latin typeface="Cambria Math" panose="02040503050406030204" pitchFamily="18" charset="0"/>
                            </a:rPr>
                            <m:t>)</m:t>
                          </m:r>
                        </m:den>
                      </m:f>
                    </m:oMath>
                  </m:oMathPara>
                </a14:m>
                <a:endParaRPr lang="zh-CN" altLang="en-US" dirty="0"/>
              </a:p>
            </p:txBody>
          </p:sp>
        </mc:Choice>
        <mc:Fallback>
          <p:sp>
            <p:nvSpPr>
              <p:cNvPr id="3" name="内容占位符 2"/>
              <p:cNvSpPr>
                <a:spLocks noGrp="1" noRot="1" noChangeAspect="1" noMove="1" noResize="1" noEditPoints="1" noAdjustHandles="1" noChangeArrowheads="1" noChangeShapeType="1" noTextEdit="1"/>
              </p:cNvSpPr>
              <p:nvPr>
                <p:ph idx="1"/>
              </p:nvPr>
            </p:nvSpPr>
            <p:spPr>
              <a:xfrm>
                <a:off x="710184" y="1968573"/>
                <a:ext cx="10515600" cy="2617334"/>
              </a:xfrm>
              <a:blipFill>
                <a:blip r:embed="rId3"/>
                <a:stretch>
                  <a:fillRect t="-466"/>
                </a:stretch>
              </a:blipFill>
            </p:spPr>
            <p:txBody>
              <a:bodyPr/>
              <a:lstStyle/>
              <a:p>
                <a:r>
                  <a:rPr lang="zh-CN" altLang="en-US">
                    <a:noFill/>
                  </a:rPr>
                  <a:t> </a:t>
                </a:r>
              </a:p>
            </p:txBody>
          </p:sp>
        </mc:Fallback>
      </mc:AlternateContent>
      <p:pic>
        <p:nvPicPr>
          <p:cNvPr id="4" name="图片 3"/>
          <p:cNvPicPr>
            <a:picLocks noChangeAspect="1"/>
          </p:cNvPicPr>
          <p:nvPr/>
        </p:nvPicPr>
        <p:blipFill rotWithShape="1">
          <a:blip r:embed="rId4"/>
          <a:srcRect l="42631" r="27600" b="13122"/>
          <a:stretch/>
        </p:blipFill>
        <p:spPr>
          <a:xfrm>
            <a:off x="5233392" y="3555185"/>
            <a:ext cx="6493095" cy="1307973"/>
          </a:xfrm>
          <a:prstGeom prst="rect">
            <a:avLst/>
          </a:prstGeom>
        </p:spPr>
      </p:pic>
    </p:spTree>
    <p:extLst>
      <p:ext uri="{BB962C8B-B14F-4D97-AF65-F5344CB8AC3E}">
        <p14:creationId xmlns:p14="http://schemas.microsoft.com/office/powerpoint/2010/main" val="138215225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Specular BRDF</a:t>
            </a:r>
            <a:endParaRPr lang="zh-CN" altLang="en-US" dirty="0"/>
          </a:p>
        </p:txBody>
      </p:sp>
      <p:sp>
        <p:nvSpPr>
          <p:cNvPr id="3" name="内容占位符 2"/>
          <p:cNvSpPr>
            <a:spLocks noGrp="1"/>
          </p:cNvSpPr>
          <p:nvPr>
            <p:ph idx="1"/>
          </p:nvPr>
        </p:nvSpPr>
        <p:spPr/>
        <p:txBody>
          <a:bodyPr/>
          <a:lstStyle/>
          <a:p>
            <a:r>
              <a:rPr lang="en-US" altLang="zh-CN" b="1" dirty="0">
                <a:solidFill>
                  <a:srgbClr val="24292E"/>
                </a:solidFill>
                <a:latin typeface="-apple-system"/>
              </a:rPr>
              <a:t>D</a:t>
            </a:r>
            <a:r>
              <a:rPr lang="zh-CN" altLang="en-US" b="1" dirty="0">
                <a:solidFill>
                  <a:srgbClr val="24292E"/>
                </a:solidFill>
                <a:latin typeface="-apple-system"/>
              </a:rPr>
              <a:t>（</a:t>
            </a:r>
            <a:r>
              <a:rPr lang="en-US" altLang="zh-CN" b="1" dirty="0">
                <a:solidFill>
                  <a:srgbClr val="24292E"/>
                </a:solidFill>
                <a:latin typeface="-apple-system"/>
              </a:rPr>
              <a:t>h</a:t>
            </a:r>
            <a:r>
              <a:rPr lang="zh-CN" altLang="en-US" b="1" dirty="0">
                <a:solidFill>
                  <a:srgbClr val="24292E"/>
                </a:solidFill>
                <a:latin typeface="-apple-system"/>
              </a:rPr>
              <a:t>）</a:t>
            </a:r>
            <a:r>
              <a:rPr lang="zh-CN" altLang="en-US" dirty="0">
                <a:solidFill>
                  <a:srgbClr val="24292E"/>
                </a:solidFill>
                <a:latin typeface="-apple-system"/>
              </a:rPr>
              <a:t>：法线分布函数 （</a:t>
            </a:r>
            <a:r>
              <a:rPr lang="en-US" altLang="zh-CN" dirty="0">
                <a:solidFill>
                  <a:srgbClr val="24292E"/>
                </a:solidFill>
                <a:latin typeface="-apple-system"/>
              </a:rPr>
              <a:t>Normal Distribution Function</a:t>
            </a:r>
            <a:r>
              <a:rPr lang="zh-CN" altLang="en-US" dirty="0">
                <a:solidFill>
                  <a:srgbClr val="24292E"/>
                </a:solidFill>
                <a:latin typeface="-apple-system"/>
              </a:rPr>
              <a:t>），</a:t>
            </a:r>
            <a:r>
              <a:rPr lang="zh-CN" altLang="en-US" dirty="0" smtClean="0">
                <a:solidFill>
                  <a:srgbClr val="24292E"/>
                </a:solidFill>
                <a:latin typeface="-apple-system"/>
              </a:rPr>
              <a:t>描述正确</a:t>
            </a:r>
            <a:r>
              <a:rPr lang="zh-CN" altLang="en-US" dirty="0">
                <a:solidFill>
                  <a:srgbClr val="24292E"/>
                </a:solidFill>
                <a:latin typeface="-apple-system"/>
              </a:rPr>
              <a:t>朝向的</a:t>
            </a:r>
            <a:r>
              <a:rPr lang="zh-CN" altLang="en-US" dirty="0" smtClean="0">
                <a:solidFill>
                  <a:srgbClr val="24292E"/>
                </a:solidFill>
                <a:latin typeface="-apple-system"/>
              </a:rPr>
              <a:t>法线分布。</a:t>
            </a:r>
            <a:r>
              <a:rPr lang="zh-CN" altLang="en-US" dirty="0">
                <a:solidFill>
                  <a:srgbClr val="24292E"/>
                </a:solidFill>
                <a:latin typeface="-apple-system"/>
              </a:rPr>
              <a:t>即具有正确朝向，能够将来自</a:t>
            </a:r>
            <a:r>
              <a:rPr lang="en-US" altLang="zh-CN" dirty="0">
                <a:solidFill>
                  <a:srgbClr val="24292E"/>
                </a:solidFill>
                <a:latin typeface="-apple-system"/>
              </a:rPr>
              <a:t>l</a:t>
            </a:r>
            <a:r>
              <a:rPr lang="zh-CN" altLang="en-US" dirty="0">
                <a:solidFill>
                  <a:srgbClr val="24292E"/>
                </a:solidFill>
                <a:latin typeface="-apple-system"/>
              </a:rPr>
              <a:t>的光反射到</a:t>
            </a:r>
            <a:r>
              <a:rPr lang="en-US" altLang="zh-CN" dirty="0">
                <a:solidFill>
                  <a:srgbClr val="24292E"/>
                </a:solidFill>
                <a:latin typeface="-apple-system"/>
              </a:rPr>
              <a:t>v</a:t>
            </a:r>
            <a:r>
              <a:rPr lang="zh-CN" altLang="en-US" dirty="0">
                <a:solidFill>
                  <a:srgbClr val="24292E"/>
                </a:solidFill>
                <a:latin typeface="-apple-system"/>
              </a:rPr>
              <a:t>的</a:t>
            </a:r>
            <a:r>
              <a:rPr lang="zh-CN" altLang="en-US" dirty="0" smtClean="0">
                <a:solidFill>
                  <a:srgbClr val="24292E"/>
                </a:solidFill>
                <a:latin typeface="-apple-system"/>
              </a:rPr>
              <a:t>表面的百分比</a:t>
            </a:r>
            <a:endParaRPr lang="zh-CN" altLang="en-US" dirty="0"/>
          </a:p>
        </p:txBody>
      </p:sp>
      <mc:AlternateContent xmlns:mc="http://schemas.openxmlformats.org/markup-compatibility/2006" xmlns:a14="http://schemas.microsoft.com/office/drawing/2010/main">
        <mc:Choice Requires="a14">
          <p:sp>
            <p:nvSpPr>
              <p:cNvPr id="4" name="矩形 3"/>
              <p:cNvSpPr/>
              <p:nvPr/>
            </p:nvSpPr>
            <p:spPr>
              <a:xfrm>
                <a:off x="7963985" y="688390"/>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solidFill>
                                <a:srgbClr val="00B050"/>
                              </a:solidFill>
                              <a:latin typeface="Cambria Math" panose="02040503050406030204" pitchFamily="18" charset="0"/>
                            </a:rPr>
                            <m:t>𝑫</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7963985" y="688390"/>
                <a:ext cx="3089371" cy="679032"/>
              </a:xfrm>
              <a:prstGeom prst="rect">
                <a:avLst/>
              </a:prstGeom>
              <a:blipFill>
                <a:blip r:embed="rId2"/>
                <a:stretch>
                  <a:fillRect/>
                </a:stretch>
              </a:blipFill>
            </p:spPr>
            <p:txBody>
              <a:bodyPr/>
              <a:lstStyle/>
              <a:p>
                <a:r>
                  <a:rPr lang="zh-CN" altLang="en-US">
                    <a:noFill/>
                  </a:rPr>
                  <a:t> </a:t>
                </a:r>
              </a:p>
            </p:txBody>
          </p:sp>
        </mc:Fallback>
      </mc:AlternateContent>
      <p:pic>
        <p:nvPicPr>
          <p:cNvPr id="3074" name="Picture 2" descr="https://github.com/QianMo/PBR-White-Paper/raw/master/content/part%201/media/96cfde9628680bc6d9b5934b5a8043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3357718"/>
            <a:ext cx="10307864" cy="2819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398401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Specular BRDF</a:t>
            </a:r>
            <a:endParaRPr lang="zh-CN" altLang="en-US" dirty="0"/>
          </a:p>
        </p:txBody>
      </p:sp>
      <p:pic>
        <p:nvPicPr>
          <p:cNvPr id="4098" name="Picture 2" descr="https://github.com/QianMo/PBR-White-Paper/raw/master/content/part%201/media/d5a14ad4b88d3da2ba3730bcad3c705d.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37501" y="2515330"/>
            <a:ext cx="4925112" cy="91452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矩形 3"/>
              <p:cNvSpPr/>
              <p:nvPr/>
            </p:nvSpPr>
            <p:spPr>
              <a:xfrm>
                <a:off x="7963985" y="688390"/>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solidFill>
                                <a:srgbClr val="00B050"/>
                              </a:solidFill>
                              <a:latin typeface="Cambria Math" panose="02040503050406030204" pitchFamily="18" charset="0"/>
                            </a:rPr>
                            <m:t>𝑫</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7963985" y="688390"/>
                <a:ext cx="3089371" cy="679032"/>
              </a:xfrm>
              <a:prstGeom prst="rect">
                <a:avLst/>
              </a:prstGeom>
              <a:blipFill>
                <a:blip r:embed="rId3"/>
                <a:stretch>
                  <a:fillRect/>
                </a:stretch>
              </a:blipFill>
            </p:spPr>
            <p:txBody>
              <a:bodyPr/>
              <a:lstStyle/>
              <a:p>
                <a:r>
                  <a:rPr lang="zh-CN" altLang="en-US">
                    <a:noFill/>
                  </a:rPr>
                  <a:t> </a:t>
                </a:r>
              </a:p>
            </p:txBody>
          </p:sp>
        </mc:Fallback>
      </mc:AlternateContent>
      <p:pic>
        <p:nvPicPr>
          <p:cNvPr id="6" name="图片 5"/>
          <p:cNvPicPr>
            <a:picLocks noChangeAspect="1"/>
          </p:cNvPicPr>
          <p:nvPr/>
        </p:nvPicPr>
        <p:blipFill rotWithShape="1">
          <a:blip r:embed="rId4"/>
          <a:srcRect r="1405" b="-5464"/>
          <a:stretch/>
        </p:blipFill>
        <p:spPr>
          <a:xfrm>
            <a:off x="0" y="4058212"/>
            <a:ext cx="12216809" cy="445091"/>
          </a:xfrm>
          <a:prstGeom prst="rect">
            <a:avLst/>
          </a:prstGeom>
        </p:spPr>
      </p:pic>
      <p:pic>
        <p:nvPicPr>
          <p:cNvPr id="4100" name="Picture 4" descr="https://github.com/QianMo/PBR-White-Paper/raw/master/content/part%201/media/d9b94cd41cd6cea5cfe6c13c93784b69.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28394" y="4935369"/>
            <a:ext cx="3743325" cy="1724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1153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法线</a:t>
            </a:r>
            <a:r>
              <a:rPr lang="zh-CN" altLang="en-US" b="1" dirty="0" smtClean="0"/>
              <a:t>分布函数</a:t>
            </a:r>
            <a:r>
              <a:rPr lang="zh-CN" altLang="en-US" sz="2800" b="1" dirty="0"/>
              <a:t>（</a:t>
            </a:r>
            <a:r>
              <a:rPr lang="en-US" altLang="zh-CN" sz="2800" b="1" dirty="0"/>
              <a:t>Normal Distribution </a:t>
            </a:r>
            <a:r>
              <a:rPr lang="en-US" altLang="zh-CN" sz="2800" b="1" dirty="0" smtClean="0"/>
              <a:t>Function)</a:t>
            </a:r>
            <a:endParaRPr lang="zh-CN" altLang="en-US" sz="2800" dirty="0"/>
          </a:p>
        </p:txBody>
      </p:sp>
      <p:sp>
        <p:nvSpPr>
          <p:cNvPr id="3" name="内容占位符 2"/>
          <p:cNvSpPr>
            <a:spLocks noGrp="1"/>
          </p:cNvSpPr>
          <p:nvPr>
            <p:ph idx="1"/>
          </p:nvPr>
        </p:nvSpPr>
        <p:spPr/>
        <p:txBody>
          <a:bodyPr/>
          <a:lstStyle/>
          <a:p>
            <a:r>
              <a:rPr lang="en-US" altLang="zh-CN" dirty="0" smtClean="0"/>
              <a:t>GGX</a:t>
            </a:r>
            <a:endParaRPr lang="zh-CN" altLang="en-US" dirty="0"/>
          </a:p>
        </p:txBody>
      </p:sp>
      <p:pic>
        <p:nvPicPr>
          <p:cNvPr id="4" name="图片 3"/>
          <p:cNvPicPr>
            <a:picLocks noChangeAspect="1"/>
          </p:cNvPicPr>
          <p:nvPr/>
        </p:nvPicPr>
        <p:blipFill rotWithShape="1">
          <a:blip r:embed="rId2"/>
          <a:srcRect l="9896" t="6982" r="9350" b="8402"/>
          <a:stretch/>
        </p:blipFill>
        <p:spPr>
          <a:xfrm>
            <a:off x="2306145" y="2125399"/>
            <a:ext cx="4321935" cy="4576165"/>
          </a:xfrm>
          <a:prstGeom prst="rect">
            <a:avLst/>
          </a:prstGeom>
        </p:spPr>
      </p:pic>
      <p:pic>
        <p:nvPicPr>
          <p:cNvPr id="1026" name="Picture 2" descr="http://www.resetoter.cn/wp-content/uploads/2018/05/img_5af4652d986f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2462" y="1825625"/>
            <a:ext cx="4636138" cy="487593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矩形 5"/>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i="1" smtClean="0">
                              <a:solidFill>
                                <a:srgbClr val="00B050"/>
                              </a:solidFill>
                              <a:latin typeface="Cambria Math" panose="02040503050406030204" pitchFamily="18" charset="0"/>
                            </a:rPr>
                            <m:t>𝐷</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h</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4"/>
                <a:stretch>
                  <a:fillRect/>
                </a:stretch>
              </a:blipFill>
            </p:spPr>
            <p:txBody>
              <a:bodyPr/>
              <a:lstStyle/>
              <a:p>
                <a:r>
                  <a:rPr lang="zh-CN" altLang="en-US">
                    <a:noFill/>
                  </a:rPr>
                  <a:t> </a:t>
                </a:r>
              </a:p>
            </p:txBody>
          </p:sp>
        </mc:Fallback>
      </mc:AlternateContent>
      <p:sp>
        <p:nvSpPr>
          <p:cNvPr id="7" name="矩形 6"/>
          <p:cNvSpPr/>
          <p:nvPr/>
        </p:nvSpPr>
        <p:spPr>
          <a:xfrm>
            <a:off x="2149657" y="6069931"/>
            <a:ext cx="572593" cy="369332"/>
          </a:xfrm>
          <a:prstGeom prst="rect">
            <a:avLst/>
          </a:prstGeom>
        </p:spPr>
        <p:txBody>
          <a:bodyPr wrap="none">
            <a:spAutoFit/>
          </a:bodyPr>
          <a:lstStyle/>
          <a:p>
            <a:r>
              <a:rPr lang="en-US" altLang="zh-CN" dirty="0" smtClean="0">
                <a:solidFill>
                  <a:schemeClr val="accent6"/>
                </a:solidFill>
              </a:rPr>
              <a:t>N`H</a:t>
            </a:r>
            <a:endParaRPr lang="en-US" altLang="zh-CN" dirty="0">
              <a:solidFill>
                <a:schemeClr val="accent6"/>
              </a:solidFill>
            </a:endParaRPr>
          </a:p>
        </p:txBody>
      </p:sp>
      <p:sp>
        <p:nvSpPr>
          <p:cNvPr id="8" name="矩形 7"/>
          <p:cNvSpPr/>
          <p:nvPr/>
        </p:nvSpPr>
        <p:spPr>
          <a:xfrm>
            <a:off x="5266432" y="6317615"/>
            <a:ext cx="877163" cy="369332"/>
          </a:xfrm>
          <a:prstGeom prst="rect">
            <a:avLst/>
          </a:prstGeom>
        </p:spPr>
        <p:txBody>
          <a:bodyPr wrap="none">
            <a:spAutoFit/>
          </a:bodyPr>
          <a:lstStyle/>
          <a:p>
            <a:r>
              <a:rPr lang="zh-CN" altLang="en-US" dirty="0" smtClean="0">
                <a:solidFill>
                  <a:srgbClr val="FF0000"/>
                </a:solidFill>
              </a:rPr>
              <a:t>粗糙度</a:t>
            </a:r>
            <a:endParaRPr lang="en-US" altLang="zh-CN" dirty="0">
              <a:solidFill>
                <a:srgbClr val="FF0000"/>
              </a:solidFill>
            </a:endParaRPr>
          </a:p>
        </p:txBody>
      </p:sp>
      <p:pic>
        <p:nvPicPr>
          <p:cNvPr id="9" name="Picture 2" descr="https://github.com/QianMo/PBR-White-Paper/raw/master/content/part%201/media/d5a14ad4b88d3da2ba3730bcad3c705d.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7975" y="5813488"/>
            <a:ext cx="4925112" cy="914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02392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b="1" dirty="0"/>
              <a:t>法线分布函数</a:t>
            </a:r>
            <a:r>
              <a:rPr lang="zh-CN" altLang="en-US" sz="2800" b="1" dirty="0" smtClean="0"/>
              <a:t>（</a:t>
            </a:r>
            <a:r>
              <a:rPr lang="en-US" altLang="zh-CN" sz="2800" b="1" dirty="0"/>
              <a:t>Normal Distribution Function)</a:t>
            </a:r>
            <a:endParaRPr lang="zh-CN" altLang="en-US" dirty="0"/>
          </a:p>
        </p:txBody>
      </p:sp>
      <p:pic>
        <p:nvPicPr>
          <p:cNvPr id="2050" name="Picture 2" descr="http://www.resetoter.cn/wp-content/uploads/2018/05/img_5af463cba218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6372" y="1940053"/>
            <a:ext cx="4422228" cy="4650964"/>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rotWithShape="1">
          <a:blip r:embed="rId3"/>
          <a:srcRect t="3952" b="3343"/>
          <a:stretch/>
        </p:blipFill>
        <p:spPr>
          <a:xfrm>
            <a:off x="1634754" y="2340864"/>
            <a:ext cx="4708975" cy="4452300"/>
          </a:xfrm>
          <a:prstGeom prst="rect">
            <a:avLst/>
          </a:prstGeom>
        </p:spPr>
      </p:pic>
      <mc:AlternateContent xmlns:mc="http://schemas.openxmlformats.org/markup-compatibility/2006" xmlns:a14="http://schemas.microsoft.com/office/drawing/2010/main">
        <mc:Choice Requires="a14">
          <p:sp>
            <p:nvSpPr>
              <p:cNvPr id="7" name="矩形 6"/>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a:latin typeface="Cambria Math" panose="02040503050406030204" pitchFamily="18" charset="0"/>
                            </a:rPr>
                            <m:t>,</m:t>
                          </m:r>
                          <m:r>
                            <m:rPr>
                              <m:sty m:val="p"/>
                            </m:rPr>
                            <a:rPr lang="en-US" altLang="zh-CN">
                              <a:latin typeface="Cambria Math" panose="02040503050406030204" pitchFamily="18" charset="0"/>
                            </a:rPr>
                            <m:t>v</m:t>
                          </m:r>
                        </m:e>
                      </m:d>
                      <m:r>
                        <a:rPr lang="en-US" altLang="zh-CN">
                          <a:latin typeface="Cambria Math" panose="02040503050406030204" pitchFamily="18" charset="0"/>
                        </a:rPr>
                        <m:t>=</m:t>
                      </m:r>
                      <m:f>
                        <m:fPr>
                          <m:ctrlPr>
                            <a:rPr lang="en-US" altLang="zh-CN" i="1">
                              <a:latin typeface="Cambria Math" panose="02040503050406030204" pitchFamily="18" charset="0"/>
                            </a:rPr>
                          </m:ctrlPr>
                        </m:fPr>
                        <m:num>
                          <m:r>
                            <a:rPr lang="en-US" altLang="zh-CN" b="1" i="1" smtClean="0">
                              <a:solidFill>
                                <a:srgbClr val="00B050"/>
                              </a:solidFill>
                              <a:latin typeface="Cambria Math" panose="02040503050406030204" pitchFamily="18" charset="0"/>
                            </a:rPr>
                            <m:t>𝑫</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𝐹</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h</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4"/>
                <a:stretch>
                  <a:fillRect/>
                </a:stretch>
              </a:blipFill>
            </p:spPr>
            <p:txBody>
              <a:bodyPr/>
              <a:lstStyle/>
              <a:p>
                <a:r>
                  <a:rPr lang="zh-CN" altLang="en-US">
                    <a:noFill/>
                  </a:rPr>
                  <a:t> </a:t>
                </a:r>
              </a:p>
            </p:txBody>
          </p:sp>
        </mc:Fallback>
      </mc:AlternateContent>
      <p:sp>
        <p:nvSpPr>
          <p:cNvPr id="8" name="内容占位符 2"/>
          <p:cNvSpPr txBox="1">
            <a:spLocks/>
          </p:cNvSpPr>
          <p:nvPr/>
        </p:nvSpPr>
        <p:spPr>
          <a:xfrm>
            <a:off x="838200" y="1825625"/>
            <a:ext cx="10515600"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err="1"/>
              <a:t>Blinn-Phong</a:t>
            </a:r>
            <a:endParaRPr lang="zh-CN" altLang="en-US" dirty="0"/>
          </a:p>
        </p:txBody>
      </p:sp>
      <p:sp>
        <p:nvSpPr>
          <p:cNvPr id="9" name="矩形 8"/>
          <p:cNvSpPr/>
          <p:nvPr/>
        </p:nvSpPr>
        <p:spPr>
          <a:xfrm>
            <a:off x="4738450" y="4800000"/>
            <a:ext cx="537327" cy="369332"/>
          </a:xfrm>
          <a:prstGeom prst="rect">
            <a:avLst/>
          </a:prstGeom>
        </p:spPr>
        <p:txBody>
          <a:bodyPr wrap="none">
            <a:spAutoFit/>
          </a:bodyPr>
          <a:lstStyle/>
          <a:p>
            <a:r>
              <a:rPr lang="en-US" altLang="zh-CN" dirty="0" smtClean="0">
                <a:solidFill>
                  <a:srgbClr val="FF0000"/>
                </a:solidFill>
              </a:rPr>
              <a:t>V·H</a:t>
            </a:r>
            <a:endParaRPr lang="en-US" altLang="zh-CN" dirty="0">
              <a:solidFill>
                <a:srgbClr val="FF0000"/>
              </a:solidFill>
            </a:endParaRPr>
          </a:p>
        </p:txBody>
      </p:sp>
      <p:sp>
        <p:nvSpPr>
          <p:cNvPr id="10" name="文本框 9"/>
          <p:cNvSpPr txBox="1"/>
          <p:nvPr/>
        </p:nvSpPr>
        <p:spPr>
          <a:xfrm>
            <a:off x="4519822" y="6369036"/>
            <a:ext cx="279244" cy="646331"/>
          </a:xfrm>
          <a:prstGeom prst="rect">
            <a:avLst/>
          </a:prstGeom>
          <a:noFill/>
        </p:spPr>
        <p:txBody>
          <a:bodyPr wrap="none" rtlCol="0">
            <a:spAutoFit/>
          </a:bodyPr>
          <a:lstStyle/>
          <a:p>
            <a:r>
              <a:rPr lang="en-US" altLang="zh-CN" dirty="0">
                <a:solidFill>
                  <a:schemeClr val="accent6"/>
                </a:solidFill>
              </a:rPr>
              <a:t>s</a:t>
            </a:r>
            <a:endParaRPr lang="en-US" altLang="zh-CN" dirty="0" smtClean="0">
              <a:solidFill>
                <a:schemeClr val="accent6"/>
              </a:solidFill>
            </a:endParaRPr>
          </a:p>
          <a:p>
            <a:endParaRPr lang="zh-CN" altLang="en-US" dirty="0"/>
          </a:p>
        </p:txBody>
      </p:sp>
      <mc:AlternateContent xmlns:mc="http://schemas.openxmlformats.org/markup-compatibility/2006" xmlns:a14="http://schemas.microsoft.com/office/drawing/2010/main">
        <mc:Choice Requires="a14">
          <p:sp>
            <p:nvSpPr>
              <p:cNvPr id="4" name="文本框 3"/>
              <p:cNvSpPr txBox="1"/>
              <p:nvPr/>
            </p:nvSpPr>
            <p:spPr>
              <a:xfrm>
                <a:off x="7236372" y="6058564"/>
                <a:ext cx="4422227" cy="532453"/>
              </a:xfrm>
              <a:prstGeom prst="rect">
                <a:avLst/>
              </a:prstGeom>
              <a:solidFill>
                <a:schemeClr val="bg1"/>
              </a:solid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3200" i="1" smtClean="0">
                              <a:solidFill>
                                <a:schemeClr val="tx1"/>
                              </a:solidFill>
                              <a:latin typeface="Cambria Math" panose="02040503050406030204" pitchFamily="18" charset="0"/>
                            </a:rPr>
                          </m:ctrlPr>
                        </m:sSubPr>
                        <m:e>
                          <m:r>
                            <a:rPr lang="en-US" altLang="zh-CN" sz="3200" b="0" i="1" smtClean="0">
                              <a:solidFill>
                                <a:schemeClr val="tx1"/>
                              </a:solidFill>
                              <a:latin typeface="Cambria Math" panose="02040503050406030204" pitchFamily="18" charset="0"/>
                            </a:rPr>
                            <m:t>𝐷</m:t>
                          </m:r>
                        </m:e>
                        <m:sub>
                          <m:r>
                            <a:rPr lang="en-US" altLang="zh-CN" sz="3200" b="0" i="1" smtClean="0">
                              <a:solidFill>
                                <a:schemeClr val="tx1"/>
                              </a:solidFill>
                              <a:latin typeface="Cambria Math" panose="02040503050406030204" pitchFamily="18" charset="0"/>
                            </a:rPr>
                            <m:t>𝐵𝑙𝑖𝑛𝑛</m:t>
                          </m:r>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𝑃h𝑜𝑛𝑔</m:t>
                          </m:r>
                        </m:sub>
                      </m:sSub>
                      <m:r>
                        <a:rPr lang="en-US" altLang="zh-CN" sz="3200" b="0" i="1" smtClean="0">
                          <a:solidFill>
                            <a:schemeClr val="tx1"/>
                          </a:solidFill>
                          <a:latin typeface="Cambria Math" panose="02040503050406030204" pitchFamily="18" charset="0"/>
                        </a:rPr>
                        <m:t>=</m:t>
                      </m:r>
                      <m:sSup>
                        <m:sSupPr>
                          <m:ctrlPr>
                            <a:rPr lang="en-US" altLang="zh-CN" sz="3200" b="0" i="1" smtClean="0">
                              <a:solidFill>
                                <a:schemeClr val="tx1"/>
                              </a:solidFill>
                              <a:latin typeface="Cambria Math" panose="02040503050406030204" pitchFamily="18" charset="0"/>
                            </a:rPr>
                          </m:ctrlPr>
                        </m:sSupPr>
                        <m:e>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𝑁</m:t>
                          </m:r>
                          <m:r>
                            <a:rPr lang="en-US" altLang="zh-CN" sz="3200" b="0" i="1" smtClean="0">
                              <a:solidFill>
                                <a:schemeClr val="tx1"/>
                              </a:solidFill>
                              <a:latin typeface="Cambria Math" panose="02040503050406030204" pitchFamily="18" charset="0"/>
                            </a:rPr>
                            <m:t>·</m:t>
                          </m:r>
                          <m:r>
                            <a:rPr lang="en-US" altLang="zh-CN" sz="3200" b="0" i="1" smtClean="0">
                              <a:solidFill>
                                <a:schemeClr val="tx1"/>
                              </a:solidFill>
                              <a:latin typeface="Cambria Math" panose="02040503050406030204" pitchFamily="18" charset="0"/>
                            </a:rPr>
                            <m:t>𝐻</m:t>
                          </m:r>
                          <m:r>
                            <a:rPr lang="en-US" altLang="zh-CN" sz="3200" b="0" i="1" smtClean="0">
                              <a:solidFill>
                                <a:schemeClr val="tx1"/>
                              </a:solidFill>
                              <a:latin typeface="Cambria Math" panose="02040503050406030204" pitchFamily="18" charset="0"/>
                            </a:rPr>
                            <m:t>)</m:t>
                          </m:r>
                        </m:e>
                        <m:sup>
                          <m:r>
                            <a:rPr lang="en-US" altLang="zh-CN" sz="3200" b="0" i="1" smtClean="0">
                              <a:solidFill>
                                <a:schemeClr val="tx1"/>
                              </a:solidFill>
                              <a:latin typeface="Cambria Math" panose="02040503050406030204" pitchFamily="18" charset="0"/>
                            </a:rPr>
                            <m:t>𝑠</m:t>
                          </m:r>
                        </m:sup>
                      </m:sSup>
                    </m:oMath>
                  </m:oMathPara>
                </a14:m>
                <a:endParaRPr lang="zh-CN" altLang="en-US" dirty="0">
                  <a:solidFill>
                    <a:schemeClr val="tx1"/>
                  </a:solidFill>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7236372" y="6058564"/>
                <a:ext cx="4422227" cy="532453"/>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757027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菲涅尔方程</a:t>
            </a:r>
            <a:r>
              <a:rPr lang="en-US" altLang="zh-CN" dirty="0" smtClean="0"/>
              <a:t>Fresnel</a:t>
            </a:r>
            <a:endParaRPr lang="zh-CN" altLang="en-US" dirty="0"/>
          </a:p>
        </p:txBody>
      </p:sp>
      <p:pic>
        <p:nvPicPr>
          <p:cNvPr id="4" name="图片 3"/>
          <p:cNvPicPr>
            <a:picLocks noChangeAspect="1"/>
          </p:cNvPicPr>
          <p:nvPr/>
        </p:nvPicPr>
        <p:blipFill>
          <a:blip r:embed="rId3"/>
          <a:stretch>
            <a:fillRect/>
          </a:stretch>
        </p:blipFill>
        <p:spPr>
          <a:xfrm>
            <a:off x="6467475" y="1141503"/>
            <a:ext cx="5724525" cy="5610225"/>
          </a:xfrm>
          <a:prstGeom prst="rect">
            <a:avLst/>
          </a:prstGeom>
        </p:spPr>
      </p:pic>
      <p:sp>
        <p:nvSpPr>
          <p:cNvPr id="8" name="文本框 7"/>
          <p:cNvSpPr txBox="1"/>
          <p:nvPr/>
        </p:nvSpPr>
        <p:spPr>
          <a:xfrm>
            <a:off x="392057" y="2682389"/>
            <a:ext cx="4339650" cy="369332"/>
          </a:xfrm>
          <a:prstGeom prst="rect">
            <a:avLst/>
          </a:prstGeom>
          <a:noFill/>
        </p:spPr>
        <p:txBody>
          <a:bodyPr wrap="none" rtlCol="0">
            <a:spAutoFit/>
          </a:bodyPr>
          <a:lstStyle/>
          <a:p>
            <a:r>
              <a:rPr lang="zh-CN" altLang="en-US" dirty="0"/>
              <a:t>光线以不同角度入射会有不同的反射率。</a:t>
            </a:r>
          </a:p>
        </p:txBody>
      </p:sp>
      <mc:AlternateContent xmlns:mc="http://schemas.openxmlformats.org/markup-compatibility/2006" xmlns:a14="http://schemas.microsoft.com/office/drawing/2010/main">
        <mc:Choice Requires="a14">
          <p:sp>
            <p:nvSpPr>
              <p:cNvPr id="5" name="矩形 4"/>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m:rPr>
                              <m:sty m:val="p"/>
                            </m:rPr>
                            <a:rPr lang="en-US" altLang="zh-CN" i="1">
                              <a:latin typeface="Cambria Math" panose="02040503050406030204" pitchFamily="18" charset="0"/>
                            </a:rPr>
                            <m:t>v</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d>
                            <m:dPr>
                              <m:ctrlPr>
                                <a:rPr lang="en-US" altLang="zh-CN" i="1">
                                  <a:latin typeface="Cambria Math" panose="02040503050406030204" pitchFamily="18" charset="0"/>
                                </a:rPr>
                              </m:ctrlPr>
                            </m:dPr>
                            <m:e>
                              <m:r>
                                <a:rPr lang="en-US" altLang="zh-CN" i="1">
                                  <a:latin typeface="Cambria Math" panose="02040503050406030204" pitchFamily="18" charset="0"/>
                                </a:rPr>
                                <m:t>h</m:t>
                              </m:r>
                            </m:e>
                          </m:d>
                          <m:r>
                            <a:rPr lang="en-US" altLang="zh-CN" b="1" i="1" smtClean="0">
                              <a:solidFill>
                                <a:srgbClr val="00B050"/>
                              </a:solidFill>
                              <a:latin typeface="Cambria Math" panose="02040503050406030204" pitchFamily="18" charset="0"/>
                            </a:rPr>
                            <m:t>𝑭</m:t>
                          </m:r>
                          <m:d>
                            <m:dPr>
                              <m:ctrlPr>
                                <a:rPr lang="en-US" altLang="zh-CN" b="1" i="1">
                                  <a:solidFill>
                                    <a:srgbClr val="00B050"/>
                                  </a:solidFill>
                                  <a:latin typeface="Cambria Math" panose="02040503050406030204" pitchFamily="18" charset="0"/>
                                </a:rPr>
                              </m:ctrlPr>
                            </m:dPr>
                            <m:e>
                              <m:r>
                                <a:rPr lang="en-US" altLang="zh-CN" b="1" i="1">
                                  <a:solidFill>
                                    <a:srgbClr val="00B050"/>
                                  </a:solidFill>
                                  <a:latin typeface="Cambria Math" panose="02040503050406030204" pitchFamily="18" charset="0"/>
                                </a:rPr>
                                <m:t>𝒍</m:t>
                              </m:r>
                              <m:r>
                                <a:rPr lang="en-US" altLang="zh-CN" b="1" i="1">
                                  <a:solidFill>
                                    <a:srgbClr val="00B050"/>
                                  </a:solidFill>
                                  <a:latin typeface="Cambria Math" panose="02040503050406030204" pitchFamily="18" charset="0"/>
                                </a:rPr>
                                <m:t>,</m:t>
                              </m:r>
                              <m:r>
                                <a:rPr lang="en-US" altLang="zh-CN" b="1" i="1">
                                  <a:solidFill>
                                    <a:srgbClr val="00B050"/>
                                  </a:solidFill>
                                  <a:latin typeface="Cambria Math" panose="02040503050406030204" pitchFamily="18" charset="0"/>
                                </a:rPr>
                                <m:t>𝒉</m:t>
                              </m:r>
                            </m:e>
                          </m:d>
                          <m:r>
                            <a:rPr lang="en-US" altLang="zh-CN" i="1">
                              <a:latin typeface="Cambria Math" panose="02040503050406030204" pitchFamily="18" charset="0"/>
                            </a:rPr>
                            <m:t>𝐺</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r>
                            <a:rPr lang="en-US" altLang="zh-CN" i="1">
                              <a:latin typeface="Cambria Math" panose="02040503050406030204" pitchFamily="18" charset="0"/>
                            </a:rPr>
                            <m:t>h</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i="1"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4"/>
                <a:stretch>
                  <a:fillRect/>
                </a:stretch>
              </a:blipFill>
            </p:spPr>
            <p:txBody>
              <a:bodyPr/>
              <a:lstStyle/>
              <a:p>
                <a:r>
                  <a:rPr lang="zh-CN" altLang="en-US">
                    <a:noFill/>
                  </a:rPr>
                  <a:t> </a:t>
                </a:r>
              </a:p>
            </p:txBody>
          </p:sp>
        </mc:Fallback>
      </mc:AlternateContent>
      <p:pic>
        <p:nvPicPr>
          <p:cNvPr id="6146" name="Picture 2" descr="https://github.com/QianMo/PBR-White-Paper/raw/master/content/part%201/media/8c145484bc6c975b4fbbfe7b27e8df45.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057" y="3435395"/>
            <a:ext cx="5886450" cy="52387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hlinkClick r:id="rId6" action="ppaction://hlinksldjump"/>
          </p:cNvPr>
          <p:cNvSpPr/>
          <p:nvPr/>
        </p:nvSpPr>
        <p:spPr>
          <a:xfrm>
            <a:off x="392057" y="4796428"/>
            <a:ext cx="6424414" cy="369332"/>
          </a:xfrm>
          <a:prstGeom prst="rect">
            <a:avLst/>
          </a:prstGeom>
        </p:spPr>
        <p:txBody>
          <a:bodyPr wrap="square">
            <a:spAutoFit/>
          </a:bodyPr>
          <a:lstStyle/>
          <a:p>
            <a:r>
              <a:rPr lang="en-US" altLang="zh-CN" dirty="0" smtClean="0">
                <a:solidFill>
                  <a:srgbClr val="0000FF"/>
                </a:solidFill>
                <a:latin typeface="新宋体" panose="02010609030101010101" pitchFamily="49" charset="-122"/>
                <a:ea typeface="新宋体" panose="02010609030101010101" pitchFamily="49" charset="-122"/>
              </a:rPr>
              <a:t>float3</a:t>
            </a:r>
            <a:r>
              <a:rPr lang="en-US" altLang="zh-CN" dirty="0" smtClean="0">
                <a:solidFill>
                  <a:srgbClr val="000000"/>
                </a:solidFill>
                <a:latin typeface="新宋体" panose="02010609030101010101" pitchFamily="49" charset="-122"/>
                <a:ea typeface="新宋体" panose="02010609030101010101" pitchFamily="49" charset="-122"/>
              </a:rPr>
              <a:t> </a:t>
            </a:r>
            <a:r>
              <a:rPr lang="en-US" altLang="zh-CN" dirty="0">
                <a:solidFill>
                  <a:srgbClr val="000000"/>
                </a:solidFill>
                <a:latin typeface="新宋体" panose="02010609030101010101" pitchFamily="49" charset="-122"/>
                <a:ea typeface="新宋体" panose="02010609030101010101" pitchFamily="49" charset="-122"/>
              </a:rPr>
              <a:t>F0 = lerp</a:t>
            </a:r>
            <a:r>
              <a:rPr lang="en-US" altLang="zh-CN" dirty="0" smtClean="0">
                <a:solidFill>
                  <a:srgbClr val="000000"/>
                </a:solidFill>
                <a:latin typeface="新宋体" panose="02010609030101010101" pitchFamily="49" charset="-122"/>
                <a:ea typeface="新宋体" panose="02010609030101010101" pitchFamily="49" charset="-122"/>
              </a:rPr>
              <a:t>((0.04,0.04,0.04, </a:t>
            </a:r>
            <a:r>
              <a:rPr lang="en-US" altLang="zh-CN" dirty="0">
                <a:solidFill>
                  <a:srgbClr val="000000"/>
                </a:solidFill>
                <a:latin typeface="新宋体" panose="02010609030101010101" pitchFamily="49" charset="-122"/>
                <a:ea typeface="新宋体" panose="02010609030101010101" pitchFamily="49" charset="-122"/>
              </a:rPr>
              <a:t>Albedo, _Metallic);</a:t>
            </a:r>
            <a:endParaRPr lang="zh-CN" altLang="en-US" dirty="0"/>
          </a:p>
        </p:txBody>
      </p:sp>
      <p:sp>
        <p:nvSpPr>
          <p:cNvPr id="6" name="文本框 5"/>
          <p:cNvSpPr txBox="1"/>
          <p:nvPr/>
        </p:nvSpPr>
        <p:spPr>
          <a:xfrm>
            <a:off x="7045716" y="5813979"/>
            <a:ext cx="537327" cy="646331"/>
          </a:xfrm>
          <a:prstGeom prst="rect">
            <a:avLst/>
          </a:prstGeom>
          <a:noFill/>
        </p:spPr>
        <p:txBody>
          <a:bodyPr wrap="none" rtlCol="0">
            <a:spAutoFit/>
          </a:bodyPr>
          <a:lstStyle/>
          <a:p>
            <a:r>
              <a:rPr lang="en-US" altLang="zh-CN" dirty="0" smtClean="0">
                <a:solidFill>
                  <a:schemeClr val="accent6"/>
                </a:solidFill>
              </a:rPr>
              <a:t>V·H</a:t>
            </a:r>
          </a:p>
          <a:p>
            <a:endParaRPr lang="zh-CN" altLang="en-US" dirty="0"/>
          </a:p>
        </p:txBody>
      </p:sp>
      <p:sp>
        <p:nvSpPr>
          <p:cNvPr id="7" name="矩形 6"/>
          <p:cNvSpPr/>
          <p:nvPr/>
        </p:nvSpPr>
        <p:spPr>
          <a:xfrm>
            <a:off x="10956370" y="5165760"/>
            <a:ext cx="417102" cy="369332"/>
          </a:xfrm>
          <a:prstGeom prst="rect">
            <a:avLst/>
          </a:prstGeom>
        </p:spPr>
        <p:txBody>
          <a:bodyPr wrap="none">
            <a:spAutoFit/>
          </a:bodyPr>
          <a:lstStyle/>
          <a:p>
            <a:r>
              <a:rPr lang="en-US" altLang="zh-CN" dirty="0">
                <a:solidFill>
                  <a:srgbClr val="FF0000"/>
                </a:solidFill>
              </a:rPr>
              <a:t>F0</a:t>
            </a:r>
          </a:p>
        </p:txBody>
      </p:sp>
    </p:spTree>
    <p:extLst>
      <p:ext uri="{BB962C8B-B14F-4D97-AF65-F5344CB8AC3E}">
        <p14:creationId xmlns:p14="http://schemas.microsoft.com/office/powerpoint/2010/main" val="3764251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遮蔽函数</a:t>
            </a:r>
            <a:r>
              <a:rPr lang="en-US" altLang="zh-CN" dirty="0"/>
              <a:t>Geometric shadowing </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m:rPr>
                              <m:sty m:val="p"/>
                            </m:rPr>
                            <a:rPr lang="en-US" altLang="zh-CN" i="1">
                              <a:latin typeface="Cambria Math" panose="02040503050406030204" pitchFamily="18" charset="0"/>
                            </a:rPr>
                            <m:t>v</m:t>
                          </m:r>
                        </m:e>
                      </m:d>
                      <m:r>
                        <a:rPr lang="en-US" altLang="zh-CN" i="1">
                          <a:latin typeface="Cambria Math" panose="02040503050406030204" pitchFamily="18" charset="0"/>
                        </a:rPr>
                        <m:t>=</m:t>
                      </m:r>
                      <m:f>
                        <m:fPr>
                          <m:ctrlPr>
                            <a:rPr lang="en-US" altLang="zh-CN" i="1">
                              <a:latin typeface="Cambria Math" panose="02040503050406030204" pitchFamily="18" charset="0"/>
                            </a:rPr>
                          </m:ctrlPr>
                        </m:fPr>
                        <m:num>
                          <m:r>
                            <a:rPr lang="en-US" altLang="zh-CN" i="1">
                              <a:latin typeface="Cambria Math" panose="02040503050406030204" pitchFamily="18" charset="0"/>
                            </a:rPr>
                            <m:t>𝐷</m:t>
                          </m:r>
                          <m:d>
                            <m:dPr>
                              <m:ctrlPr>
                                <a:rPr lang="en-US" altLang="zh-CN" i="1">
                                  <a:latin typeface="Cambria Math" panose="02040503050406030204" pitchFamily="18" charset="0"/>
                                </a:rPr>
                              </m:ctrlPr>
                            </m:dPr>
                            <m:e>
                              <m:r>
                                <a:rPr lang="en-US" altLang="zh-CN" i="1">
                                  <a:latin typeface="Cambria Math" panose="02040503050406030204" pitchFamily="18" charset="0"/>
                                </a:rPr>
                                <m:t>h</m:t>
                              </m:r>
                            </m:e>
                          </m:d>
                          <m:r>
                            <a:rPr lang="en-US" altLang="zh-CN" b="0" i="1" smtClean="0">
                              <a:solidFill>
                                <a:schemeClr val="tx1"/>
                              </a:solidFill>
                              <a:latin typeface="Cambria Math" panose="02040503050406030204" pitchFamily="18" charset="0"/>
                            </a:rPr>
                            <m:t>𝐹</m:t>
                          </m:r>
                          <m:d>
                            <m:dPr>
                              <m:ctrlPr>
                                <a:rPr lang="en-US" altLang="zh-CN" i="1">
                                  <a:solidFill>
                                    <a:schemeClr val="tx1"/>
                                  </a:solidFill>
                                  <a:latin typeface="Cambria Math" panose="02040503050406030204" pitchFamily="18" charset="0"/>
                                </a:rPr>
                              </m:ctrlPr>
                            </m:dPr>
                            <m:e>
                              <m:r>
                                <a:rPr lang="en-US" altLang="zh-CN" b="0" i="1">
                                  <a:solidFill>
                                    <a:schemeClr val="tx1"/>
                                  </a:solidFill>
                                  <a:latin typeface="Cambria Math" panose="02040503050406030204" pitchFamily="18" charset="0"/>
                                </a:rPr>
                                <m:t>𝑙</m:t>
                              </m:r>
                              <m:r>
                                <a:rPr lang="en-US" altLang="zh-CN" b="0" i="1">
                                  <a:solidFill>
                                    <a:schemeClr val="tx1"/>
                                  </a:solidFill>
                                  <a:latin typeface="Cambria Math" panose="02040503050406030204" pitchFamily="18" charset="0"/>
                                </a:rPr>
                                <m:t>,</m:t>
                              </m:r>
                              <m:r>
                                <a:rPr lang="en-US" altLang="zh-CN" b="0" i="1">
                                  <a:solidFill>
                                    <a:schemeClr val="tx1"/>
                                  </a:solidFill>
                                  <a:latin typeface="Cambria Math" panose="02040503050406030204" pitchFamily="18" charset="0"/>
                                </a:rPr>
                                <m:t>h</m:t>
                              </m:r>
                            </m:e>
                          </m:d>
                          <m:r>
                            <a:rPr lang="en-US" altLang="zh-CN" b="1" i="1" smtClean="0">
                              <a:solidFill>
                                <a:srgbClr val="00B050"/>
                              </a:solidFill>
                              <a:latin typeface="Cambria Math" panose="02040503050406030204" pitchFamily="18" charset="0"/>
                            </a:rPr>
                            <m:t>𝑮</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𝒍</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𝒗</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𝒉</m:t>
                          </m:r>
                          <m:r>
                            <a:rPr lang="en-US" altLang="zh-CN" i="1">
                              <a:latin typeface="Cambria Math" panose="02040503050406030204" pitchFamily="18" charset="0"/>
                            </a:rPr>
                            <m:t>)</m:t>
                          </m:r>
                        </m:num>
                        <m:den>
                          <m:r>
                            <a:rPr lang="en-US" altLang="zh-CN" i="1">
                              <a:latin typeface="Cambria Math" panose="02040503050406030204" pitchFamily="18" charset="0"/>
                            </a:rPr>
                            <m:t>4(</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𝑙</m:t>
                          </m:r>
                          <m:r>
                            <a:rPr lang="en-US" altLang="zh-CN" i="1">
                              <a:latin typeface="Cambria Math" panose="02040503050406030204" pitchFamily="18" charset="0"/>
                            </a:rPr>
                            <m:t>)(</m:t>
                          </m:r>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𝑣</m:t>
                          </m:r>
                          <m:r>
                            <a:rPr lang="en-US" altLang="zh-CN" i="1">
                              <a:latin typeface="Cambria Math" panose="02040503050406030204" pitchFamily="18" charset="0"/>
                            </a:rPr>
                            <m:t>)</m:t>
                          </m:r>
                        </m:den>
                      </m:f>
                    </m:oMath>
                  </m:oMathPara>
                </a14:m>
                <a:endParaRPr lang="zh-CN" altLang="en-US" i="1" dirty="0">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3"/>
                <a:stretch>
                  <a:fillRect/>
                </a:stretch>
              </a:blipFill>
            </p:spPr>
            <p:txBody>
              <a:bodyPr/>
              <a:lstStyle/>
              <a:p>
                <a:r>
                  <a:rPr lang="zh-CN" altLang="en-US">
                    <a:noFill/>
                  </a:rPr>
                  <a:t> </a:t>
                </a:r>
              </a:p>
            </p:txBody>
          </p:sp>
        </mc:Fallback>
      </mc:AlternateContent>
      <p:pic>
        <p:nvPicPr>
          <p:cNvPr id="9218" name="Picture 2" descr="https://github.com/QianMo/PBR-White-Paper/raw/master/content/part%201/media/74b23c3d9bd86c2c7da747ae5fc924b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615" y="3911219"/>
            <a:ext cx="11364770" cy="2635885"/>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descr="https://github.com/QianMo/PBR-White-Paper/raw/master/content/part%201/media/dc5ac029d2ea421e140124755e00b12a.png">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4895" y="1622660"/>
            <a:ext cx="2438400" cy="457200"/>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https://github.com/QianMo/PBR-White-Paper/raw/master/content/part%201/media/ac5b6abf417748f5193aae92472b174a.png">
            <a:hlinkClick r:id="rId7"/>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8545" y="2980617"/>
            <a:ext cx="3714750" cy="828675"/>
          </a:xfrm>
          <a:prstGeom prst="rect">
            <a:avLst/>
          </a:prstGeom>
          <a:noFill/>
          <a:extLst>
            <a:ext uri="{909E8E84-426E-40DD-AFC4-6F175D3DCCD1}">
              <a14:hiddenFill xmlns:a14="http://schemas.microsoft.com/office/drawing/2010/main">
                <a:solidFill>
                  <a:srgbClr val="FFFFFF"/>
                </a:solidFill>
              </a14:hiddenFill>
            </a:ext>
          </a:extLst>
        </p:spPr>
      </p:pic>
      <p:pic>
        <p:nvPicPr>
          <p:cNvPr id="9223" name="Picture 7" descr="https://github.com/QianMo/PBR-White-Paper/raw/master/content/part%201/media/982e3672c32998079331a1186dc61e77.png">
            <a:hlinkClick r:id="rId9"/>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8545" y="2383391"/>
            <a:ext cx="3228975" cy="4953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github.com/QianMo/PBR-White-Paper/raw/master/content/part%201/media/1f4a62024744adeecaee447a5779e0a3.png">
            <a:hlinkClick r:id="rId11"/>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16255" y="1577677"/>
            <a:ext cx="1152525" cy="73342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13"/>
          <a:stretch>
            <a:fillRect/>
          </a:stretch>
        </p:blipFill>
        <p:spPr>
          <a:xfrm>
            <a:off x="5143564" y="2723216"/>
            <a:ext cx="6634821" cy="902470"/>
          </a:xfrm>
          <a:prstGeom prst="rect">
            <a:avLst/>
          </a:prstGeom>
        </p:spPr>
      </p:pic>
    </p:spTree>
    <p:extLst>
      <p:ext uri="{BB962C8B-B14F-4D97-AF65-F5344CB8AC3E}">
        <p14:creationId xmlns:p14="http://schemas.microsoft.com/office/powerpoint/2010/main" val="76589039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直接光照，结束</a:t>
            </a:r>
            <a:endParaRPr lang="zh-CN" altLang="en-US" dirty="0"/>
          </a:p>
        </p:txBody>
      </p:sp>
      <mc:AlternateContent xmlns:mc="http://schemas.openxmlformats.org/markup-compatibility/2006" xmlns:a14="http://schemas.microsoft.com/office/drawing/2010/main">
        <mc:Choice Requires="a14">
          <p:sp>
            <p:nvSpPr>
              <p:cNvPr id="5" name="矩形 4"/>
              <p:cNvSpPr/>
              <p:nvPr/>
            </p:nvSpPr>
            <p:spPr>
              <a:xfrm>
                <a:off x="8569229" y="348874"/>
                <a:ext cx="3089371"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a:latin typeface="Cambria Math" panose="02040503050406030204" pitchFamily="18" charset="0"/>
                        </a:rPr>
                        <m:t>f</m:t>
                      </m:r>
                      <m:d>
                        <m:dPr>
                          <m:ctrlPr>
                            <a:rPr lang="en-US" altLang="zh-CN" i="1">
                              <a:latin typeface="Cambria Math" panose="02040503050406030204" pitchFamily="18" charset="0"/>
                            </a:rPr>
                          </m:ctrlPr>
                        </m:dPr>
                        <m:e>
                          <m:r>
                            <a:rPr lang="en-US" altLang="zh-CN" i="1">
                              <a:latin typeface="Cambria Math" panose="02040503050406030204" pitchFamily="18" charset="0"/>
                            </a:rPr>
                            <m:t>𝑙</m:t>
                          </m:r>
                          <m:r>
                            <a:rPr lang="en-US" altLang="zh-CN" i="1">
                              <a:latin typeface="Cambria Math" panose="02040503050406030204" pitchFamily="18" charset="0"/>
                            </a:rPr>
                            <m:t>,</m:t>
                          </m:r>
                          <m:r>
                            <m:rPr>
                              <m:sty m:val="p"/>
                            </m:rPr>
                            <a:rPr lang="en-US" altLang="zh-CN" i="1">
                              <a:latin typeface="Cambria Math" panose="02040503050406030204" pitchFamily="18" charset="0"/>
                            </a:rPr>
                            <m:t>v</m:t>
                          </m:r>
                        </m:e>
                      </m:d>
                      <m:r>
                        <a:rPr lang="en-US" altLang="zh-CN" i="1">
                          <a:latin typeface="Cambria Math" panose="02040503050406030204" pitchFamily="18" charset="0"/>
                        </a:rPr>
                        <m:t>=</m:t>
                      </m:r>
                      <m:f>
                        <m:fPr>
                          <m:ctrlPr>
                            <a:rPr lang="en-US" altLang="zh-CN" i="1" smtClean="0">
                              <a:solidFill>
                                <a:srgbClr val="00B050"/>
                              </a:solidFill>
                              <a:latin typeface="Cambria Math" panose="02040503050406030204" pitchFamily="18" charset="0"/>
                            </a:rPr>
                          </m:ctrlPr>
                        </m:fPr>
                        <m:num>
                          <m:r>
                            <a:rPr lang="en-US" altLang="zh-CN" i="1">
                              <a:solidFill>
                                <a:srgbClr val="00B050"/>
                              </a:solidFill>
                              <a:latin typeface="Cambria Math" panose="02040503050406030204" pitchFamily="18" charset="0"/>
                            </a:rPr>
                            <m:t>𝐷</m:t>
                          </m:r>
                          <m:d>
                            <m:dPr>
                              <m:ctrlPr>
                                <a:rPr lang="en-US" altLang="zh-CN" i="1">
                                  <a:solidFill>
                                    <a:srgbClr val="00B050"/>
                                  </a:solidFill>
                                  <a:latin typeface="Cambria Math" panose="02040503050406030204" pitchFamily="18" charset="0"/>
                                </a:rPr>
                              </m:ctrlPr>
                            </m:dPr>
                            <m:e>
                              <m:r>
                                <a:rPr lang="en-US" altLang="zh-CN" i="1">
                                  <a:solidFill>
                                    <a:srgbClr val="00B050"/>
                                  </a:solidFill>
                                  <a:latin typeface="Cambria Math" panose="02040503050406030204" pitchFamily="18" charset="0"/>
                                </a:rPr>
                                <m:t>h</m:t>
                              </m:r>
                            </m:e>
                          </m:d>
                          <m:r>
                            <a:rPr lang="en-US" altLang="zh-CN" b="0" i="1" smtClean="0">
                              <a:solidFill>
                                <a:srgbClr val="00B050"/>
                              </a:solidFill>
                              <a:latin typeface="Cambria Math" panose="02040503050406030204" pitchFamily="18" charset="0"/>
                            </a:rPr>
                            <m:t>𝐹</m:t>
                          </m:r>
                          <m:d>
                            <m:dPr>
                              <m:ctrlPr>
                                <a:rPr lang="en-US" altLang="zh-CN" i="1">
                                  <a:solidFill>
                                    <a:srgbClr val="00B050"/>
                                  </a:solidFill>
                                  <a:latin typeface="Cambria Math" panose="02040503050406030204" pitchFamily="18" charset="0"/>
                                </a:rPr>
                              </m:ctrlPr>
                            </m:dPr>
                            <m:e>
                              <m:r>
                                <a:rPr lang="en-US" altLang="zh-CN" b="0" i="1">
                                  <a:solidFill>
                                    <a:srgbClr val="00B050"/>
                                  </a:solidFill>
                                  <a:latin typeface="Cambria Math" panose="02040503050406030204" pitchFamily="18" charset="0"/>
                                </a:rPr>
                                <m:t>𝑙</m:t>
                              </m:r>
                              <m:r>
                                <a:rPr lang="en-US" altLang="zh-CN" b="0" i="1">
                                  <a:solidFill>
                                    <a:srgbClr val="00B050"/>
                                  </a:solidFill>
                                  <a:latin typeface="Cambria Math" panose="02040503050406030204" pitchFamily="18" charset="0"/>
                                </a:rPr>
                                <m:t>,</m:t>
                              </m:r>
                              <m:r>
                                <a:rPr lang="en-US" altLang="zh-CN" b="0" i="1">
                                  <a:solidFill>
                                    <a:srgbClr val="00B050"/>
                                  </a:solidFill>
                                  <a:latin typeface="Cambria Math" panose="02040503050406030204" pitchFamily="18" charset="0"/>
                                </a:rPr>
                                <m:t>h</m:t>
                              </m:r>
                            </m:e>
                          </m:d>
                          <m:r>
                            <a:rPr lang="en-US" altLang="zh-CN" b="1" i="1" smtClean="0">
                              <a:solidFill>
                                <a:srgbClr val="00B050"/>
                              </a:solidFill>
                              <a:latin typeface="Cambria Math" panose="02040503050406030204" pitchFamily="18" charset="0"/>
                            </a:rPr>
                            <m:t>𝑮</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𝒍</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𝒗</m:t>
                          </m:r>
                          <m:r>
                            <a:rPr lang="en-US" altLang="zh-CN" b="1" i="1" smtClean="0">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rPr>
                            <m:t>𝒉</m:t>
                          </m:r>
                          <m:r>
                            <a:rPr lang="en-US" altLang="zh-CN" i="1">
                              <a:solidFill>
                                <a:srgbClr val="00B050"/>
                              </a:solidFill>
                              <a:latin typeface="Cambria Math" panose="02040503050406030204" pitchFamily="18" charset="0"/>
                            </a:rPr>
                            <m:t>)</m:t>
                          </m:r>
                        </m:num>
                        <m:den>
                          <m:r>
                            <a:rPr lang="en-US" altLang="zh-CN" i="1">
                              <a:solidFill>
                                <a:srgbClr val="00B050"/>
                              </a:solidFill>
                              <a:latin typeface="Cambria Math" panose="02040503050406030204" pitchFamily="18" charset="0"/>
                            </a:rPr>
                            <m:t>4(</m:t>
                          </m:r>
                          <m:r>
                            <a:rPr lang="en-US" altLang="zh-CN" i="1">
                              <a:solidFill>
                                <a:srgbClr val="00B050"/>
                              </a:solidFill>
                              <a:latin typeface="Cambria Math" panose="02040503050406030204" pitchFamily="18" charset="0"/>
                            </a:rPr>
                            <m:t>𝑛</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𝑙</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𝑛</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𝑣</m:t>
                          </m:r>
                          <m:r>
                            <a:rPr lang="en-US" altLang="zh-CN" i="1">
                              <a:solidFill>
                                <a:srgbClr val="00B050"/>
                              </a:solidFill>
                              <a:latin typeface="Cambria Math" panose="02040503050406030204" pitchFamily="18" charset="0"/>
                            </a:rPr>
                            <m:t>)</m:t>
                          </m:r>
                        </m:den>
                      </m:f>
                    </m:oMath>
                  </m:oMathPara>
                </a14:m>
                <a:endParaRPr lang="zh-CN" altLang="en-US" i="1" dirty="0">
                  <a:solidFill>
                    <a:srgbClr val="00B050"/>
                  </a:solidFill>
                  <a:latin typeface="Cambria Math" panose="020405030504060302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8569229" y="348874"/>
                <a:ext cx="3089371" cy="679032"/>
              </a:xfrm>
              <a:prstGeom prst="rect">
                <a:avLst/>
              </a:prstGeom>
              <a:blipFill>
                <a:blip r:embed="rId3"/>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4"/>
          <a:stretch>
            <a:fillRect/>
          </a:stretch>
        </p:blipFill>
        <p:spPr>
          <a:xfrm>
            <a:off x="838200" y="1706939"/>
            <a:ext cx="10841546" cy="2706335"/>
          </a:xfrm>
          <a:prstGeom prst="rect">
            <a:avLst/>
          </a:prstGeom>
        </p:spPr>
      </p:pic>
      <p:sp>
        <p:nvSpPr>
          <p:cNvPr id="4" name="AutoShape 2"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5"/>
          <a:stretch>
            <a:fillRect/>
          </a:stretch>
        </p:blipFill>
        <p:spPr>
          <a:xfrm>
            <a:off x="838200" y="4952490"/>
            <a:ext cx="11038095" cy="761905"/>
          </a:xfrm>
          <a:prstGeom prst="rect">
            <a:avLst/>
          </a:prstGeom>
        </p:spPr>
      </p:pic>
    </p:spTree>
    <p:extLst>
      <p:ext uri="{BB962C8B-B14F-4D97-AF65-F5344CB8AC3E}">
        <p14:creationId xmlns:p14="http://schemas.microsoft.com/office/powerpoint/2010/main" val="247323292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图片 3"/>
          <p:cNvPicPr>
            <a:picLocks noChangeAspect="1"/>
          </p:cNvPicPr>
          <p:nvPr/>
        </p:nvPicPr>
        <p:blipFill rotWithShape="1">
          <a:blip r:embed="rId2"/>
          <a:srcRect b="9387"/>
          <a:stretch/>
        </p:blipFill>
        <p:spPr>
          <a:xfrm>
            <a:off x="0" y="0"/>
            <a:ext cx="12284888" cy="6214188"/>
          </a:xfrm>
          <a:prstGeom prst="rect">
            <a:avLst/>
          </a:prstGeom>
        </p:spPr>
      </p:pic>
      <p:sp>
        <p:nvSpPr>
          <p:cNvPr id="5" name="文本框 4"/>
          <p:cNvSpPr txBox="1"/>
          <p:nvPr/>
        </p:nvSpPr>
        <p:spPr>
          <a:xfrm>
            <a:off x="8378889" y="6289993"/>
            <a:ext cx="3416320" cy="523220"/>
          </a:xfrm>
          <a:prstGeom prst="rect">
            <a:avLst/>
          </a:prstGeom>
          <a:noFill/>
        </p:spPr>
        <p:txBody>
          <a:bodyPr wrap="none" rtlCol="0">
            <a:spAutoFit/>
          </a:bodyPr>
          <a:lstStyle/>
          <a:p>
            <a:r>
              <a:rPr lang="zh-CN" altLang="en-US" sz="2800" dirty="0" smtClean="0">
                <a:latin typeface="等线" panose="02010600030101010101" pitchFamily="2" charset="-122"/>
                <a:ea typeface="等线" panose="02010600030101010101" pitchFamily="2" charset="-122"/>
              </a:rPr>
              <a:t>如果用图片作为光源</a:t>
            </a:r>
            <a:endParaRPr lang="zh-CN" altLang="en-US" sz="28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2882850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间接</a:t>
            </a:r>
            <a:r>
              <a:rPr lang="zh-CN" altLang="en-US" dirty="0" smtClean="0"/>
              <a:t>光照，漫反射</a:t>
            </a:r>
            <a:endParaRPr lang="zh-CN" altLang="en-US" dirty="0"/>
          </a:p>
        </p:txBody>
      </p:sp>
      <p:pic>
        <p:nvPicPr>
          <p:cNvPr id="5" name="图片 4"/>
          <p:cNvPicPr>
            <a:picLocks noChangeAspect="1"/>
          </p:cNvPicPr>
          <p:nvPr/>
        </p:nvPicPr>
        <p:blipFill>
          <a:blip r:embed="rId2"/>
          <a:stretch>
            <a:fillRect/>
          </a:stretch>
        </p:blipFill>
        <p:spPr>
          <a:xfrm>
            <a:off x="845126" y="1828800"/>
            <a:ext cx="2868457" cy="3120416"/>
          </a:xfrm>
          <a:prstGeom prst="rect">
            <a:avLst/>
          </a:prstGeom>
        </p:spPr>
      </p:pic>
      <p:sp>
        <p:nvSpPr>
          <p:cNvPr id="6" name="矩形 5"/>
          <p:cNvSpPr/>
          <p:nvPr/>
        </p:nvSpPr>
        <p:spPr>
          <a:xfrm>
            <a:off x="4839477" y="2287635"/>
            <a:ext cx="6096000" cy="830997"/>
          </a:xfrm>
          <a:prstGeom prst="rect">
            <a:avLst/>
          </a:prstGeom>
        </p:spPr>
        <p:txBody>
          <a:bodyPr>
            <a:spAutoFit/>
          </a:bodyPr>
          <a:lstStyle/>
          <a:p>
            <a:r>
              <a:rPr lang="zh-CN" altLang="en-US" sz="2400" dirty="0" smtClean="0">
                <a:latin typeface="等线" panose="02010600030101010101" pitchFamily="2" charset="-122"/>
                <a:ea typeface="等线" panose="02010600030101010101" pitchFamily="2" charset="-122"/>
              </a:rPr>
              <a:t>反应</a:t>
            </a:r>
            <a:r>
              <a:rPr lang="zh-CN" altLang="en-US" sz="2400" dirty="0">
                <a:latin typeface="等线" panose="02010600030101010101" pitchFamily="2" charset="-122"/>
                <a:ea typeface="等线" panose="02010600030101010101" pitchFamily="2" charset="-122"/>
              </a:rPr>
              <a:t>光照环境的平均受光情况，决定大趋势</a:t>
            </a:r>
            <a:r>
              <a:rPr lang="zh-CN" altLang="en-US" sz="2400" dirty="0" smtClean="0">
                <a:latin typeface="等线" panose="02010600030101010101" pitchFamily="2" charset="-122"/>
                <a:ea typeface="等线" panose="02010600030101010101" pitchFamily="2" charset="-122"/>
              </a:rPr>
              <a:t>。</a:t>
            </a:r>
            <a:endParaRPr lang="en-US" altLang="zh-CN" sz="2400" dirty="0" smtClean="0">
              <a:latin typeface="等线" panose="02010600030101010101" pitchFamily="2" charset="-122"/>
              <a:ea typeface="等线" panose="02010600030101010101" pitchFamily="2" charset="-122"/>
            </a:endParaRPr>
          </a:p>
          <a:p>
            <a:r>
              <a:rPr lang="zh-CN" altLang="en-US" sz="2400" dirty="0" smtClean="0">
                <a:latin typeface="等线" panose="02010600030101010101" pitchFamily="2" charset="-122"/>
                <a:ea typeface="等线" panose="02010600030101010101" pitchFamily="2" charset="-122"/>
              </a:rPr>
              <a:t>光照强度</a:t>
            </a:r>
            <a:r>
              <a:rPr lang="zh-CN" altLang="en-US" sz="2400" dirty="0">
                <a:latin typeface="等线" panose="02010600030101010101" pitchFamily="2" charset="-122"/>
                <a:ea typeface="等线" panose="02010600030101010101" pitchFamily="2" charset="-122"/>
              </a:rPr>
              <a:t>和颜色变化较为缓和（低频</a:t>
            </a:r>
            <a:r>
              <a:rPr lang="zh-CN" altLang="en-US" sz="2400" dirty="0" smtClean="0">
                <a:latin typeface="等线" panose="02010600030101010101" pitchFamily="2" charset="-122"/>
                <a:ea typeface="等线" panose="02010600030101010101" pitchFamily="2" charset="-122"/>
              </a:rPr>
              <a:t>）</a:t>
            </a:r>
            <a:endParaRPr lang="zh-CN" altLang="en-US" sz="2400" dirty="0">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6084288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a:t>
            </a:r>
            <a:r>
              <a:rPr lang="zh-CN" altLang="en-US" dirty="0" smtClean="0"/>
              <a:t>光照模型</a:t>
            </a:r>
            <a:r>
              <a:rPr lang="en-US" altLang="zh-CN" dirty="0" smtClean="0"/>
              <a:t>-</a:t>
            </a:r>
            <a:r>
              <a:rPr lang="zh-CN" altLang="en-US" dirty="0" smtClean="0"/>
              <a:t>漫反射</a:t>
            </a:r>
            <a:endParaRPr lang="zh-CN" altLang="en-US" dirty="0"/>
          </a:p>
        </p:txBody>
      </p:sp>
      <p:pic>
        <p:nvPicPr>
          <p:cNvPr id="5" name="图片 4"/>
          <p:cNvPicPr>
            <a:picLocks noChangeAspect="1"/>
          </p:cNvPicPr>
          <p:nvPr/>
        </p:nvPicPr>
        <p:blipFill>
          <a:blip r:embed="rId2"/>
          <a:stretch>
            <a:fillRect/>
          </a:stretch>
        </p:blipFill>
        <p:spPr>
          <a:xfrm>
            <a:off x="845127" y="2556588"/>
            <a:ext cx="3297665" cy="3236218"/>
          </a:xfrm>
          <a:prstGeom prst="rect">
            <a:avLst/>
          </a:prstGeom>
        </p:spPr>
      </p:pic>
      <p:sp>
        <p:nvSpPr>
          <p:cNvPr id="6" name="下箭头 5"/>
          <p:cNvSpPr/>
          <p:nvPr/>
        </p:nvSpPr>
        <p:spPr>
          <a:xfrm rot="19843654">
            <a:off x="941437" y="1302862"/>
            <a:ext cx="479182" cy="1779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4758555" y="2556588"/>
            <a:ext cx="7433445" cy="461665"/>
          </a:xfrm>
          <a:prstGeom prst="rect">
            <a:avLst/>
          </a:prstGeom>
        </p:spPr>
        <p:txBody>
          <a:bodyPr wrap="none">
            <a:spAutoFit/>
          </a:bodyPr>
          <a:lstStyle/>
          <a:p>
            <a:r>
              <a:rPr lang="zh-CN" altLang="en-US" sz="2400" dirty="0">
                <a:latin typeface="等线" panose="02010600030101010101" pitchFamily="2" charset="-122"/>
                <a:ea typeface="等线" panose="02010600030101010101" pitchFamily="2" charset="-122"/>
              </a:rPr>
              <a:t>物体在接受到光照的一 侧出现的大面积的</a:t>
            </a:r>
            <a:r>
              <a:rPr lang="zh-CN" altLang="en-US" sz="2400" dirty="0" smtClean="0">
                <a:latin typeface="等线" panose="02010600030101010101" pitchFamily="2" charset="-122"/>
                <a:ea typeface="等线" panose="02010600030101010101" pitchFamily="2" charset="-122"/>
              </a:rPr>
              <a:t>发亮现象</a:t>
            </a:r>
            <a:r>
              <a:rPr lang="zh-CN" altLang="en-US" sz="2400" dirty="0">
                <a:latin typeface="等线" panose="02010600030101010101" pitchFamily="2" charset="-122"/>
                <a:ea typeface="等线" panose="02010600030101010101" pitchFamily="2" charset="-122"/>
              </a:rPr>
              <a:t>。</a:t>
            </a:r>
          </a:p>
        </p:txBody>
      </p:sp>
      <p:pic>
        <p:nvPicPr>
          <p:cNvPr id="8" name="图片 7"/>
          <p:cNvPicPr>
            <a:picLocks noChangeAspect="1"/>
          </p:cNvPicPr>
          <p:nvPr/>
        </p:nvPicPr>
        <p:blipFill>
          <a:blip r:embed="rId3"/>
          <a:stretch>
            <a:fillRect/>
          </a:stretch>
        </p:blipFill>
        <p:spPr>
          <a:xfrm>
            <a:off x="5377056" y="4306906"/>
            <a:ext cx="2333625" cy="1485900"/>
          </a:xfrm>
          <a:prstGeom prst="rect">
            <a:avLst/>
          </a:prstGeom>
        </p:spPr>
      </p:pic>
    </p:spTree>
    <p:extLst>
      <p:ext uri="{BB962C8B-B14F-4D97-AF65-F5344CB8AC3E}">
        <p14:creationId xmlns:p14="http://schemas.microsoft.com/office/powerpoint/2010/main" val="2055925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间接</a:t>
            </a:r>
            <a:r>
              <a:rPr lang="zh-CN" altLang="en-US" dirty="0" smtClean="0"/>
              <a:t>光照，镜面反射</a:t>
            </a:r>
            <a:endParaRPr lang="zh-CN" altLang="en-US" dirty="0"/>
          </a:p>
        </p:txBody>
      </p:sp>
      <p:pic>
        <p:nvPicPr>
          <p:cNvPr id="5" name="图片 4"/>
          <p:cNvPicPr>
            <a:picLocks noChangeAspect="1"/>
          </p:cNvPicPr>
          <p:nvPr/>
        </p:nvPicPr>
        <p:blipFill>
          <a:blip r:embed="rId2"/>
          <a:stretch>
            <a:fillRect/>
          </a:stretch>
        </p:blipFill>
        <p:spPr>
          <a:xfrm>
            <a:off x="845126" y="1828800"/>
            <a:ext cx="2868457" cy="3120416"/>
          </a:xfrm>
          <a:prstGeom prst="rect">
            <a:avLst/>
          </a:prstGeom>
        </p:spPr>
      </p:pic>
      <p:sp>
        <p:nvSpPr>
          <p:cNvPr id="6" name="矩形 5"/>
          <p:cNvSpPr/>
          <p:nvPr/>
        </p:nvSpPr>
        <p:spPr>
          <a:xfrm>
            <a:off x="4839477" y="2287635"/>
            <a:ext cx="6096000" cy="830997"/>
          </a:xfrm>
          <a:prstGeom prst="rect">
            <a:avLst/>
          </a:prstGeom>
        </p:spPr>
        <p:txBody>
          <a:bodyPr>
            <a:spAutoFit/>
          </a:bodyPr>
          <a:lstStyle/>
          <a:p>
            <a:r>
              <a:rPr lang="zh-CN" altLang="en-US" sz="2400" dirty="0" smtClean="0">
                <a:latin typeface="等线" panose="02010600030101010101" pitchFamily="2" charset="-122"/>
                <a:ea typeface="等线" panose="02010600030101010101" pitchFamily="2" charset="-122"/>
              </a:rPr>
              <a:t>成像</a:t>
            </a:r>
            <a:r>
              <a:rPr lang="zh-CN" altLang="en-US" sz="2400" dirty="0">
                <a:latin typeface="等线" panose="02010600030101010101" pitchFamily="2" charset="-122"/>
                <a:ea typeface="等线" panose="02010600030101010101" pitchFamily="2" charset="-122"/>
              </a:rPr>
              <a:t>相对清晰，反应光照环境的细节</a:t>
            </a:r>
            <a:r>
              <a:rPr lang="zh-CN" altLang="en-US" sz="2400" dirty="0" smtClean="0">
                <a:latin typeface="等线" panose="02010600030101010101" pitchFamily="2" charset="-122"/>
                <a:ea typeface="等线" panose="02010600030101010101" pitchFamily="2" charset="-122"/>
              </a:rPr>
              <a:t>。</a:t>
            </a:r>
            <a:endParaRPr lang="en-US" altLang="zh-CN" sz="2400" dirty="0" smtClean="0">
              <a:latin typeface="等线" panose="02010600030101010101" pitchFamily="2" charset="-122"/>
              <a:ea typeface="等线" panose="02010600030101010101" pitchFamily="2" charset="-122"/>
            </a:endParaRPr>
          </a:p>
          <a:p>
            <a:r>
              <a:rPr lang="zh-CN" altLang="en-US" sz="2400" dirty="0" smtClean="0">
                <a:latin typeface="等线" panose="02010600030101010101" pitchFamily="2" charset="-122"/>
                <a:ea typeface="等线" panose="02010600030101010101" pitchFamily="2" charset="-122"/>
              </a:rPr>
              <a:t>反射</a:t>
            </a:r>
            <a:r>
              <a:rPr lang="zh-CN" altLang="en-US" sz="2400" dirty="0">
                <a:latin typeface="等线" panose="02010600030101010101" pitchFamily="2" charset="-122"/>
                <a:ea typeface="等线" panose="02010600030101010101" pitchFamily="2" charset="-122"/>
              </a:rPr>
              <a:t>内容会随着视点与物体的角度强烈变化。</a:t>
            </a:r>
          </a:p>
        </p:txBody>
      </p:sp>
      <p:pic>
        <p:nvPicPr>
          <p:cNvPr id="3" name="图片 2"/>
          <p:cNvPicPr>
            <a:picLocks noChangeAspect="1"/>
          </p:cNvPicPr>
          <p:nvPr/>
        </p:nvPicPr>
        <p:blipFill rotWithShape="1">
          <a:blip r:embed="rId3"/>
          <a:srcRect r="13213"/>
          <a:stretch/>
        </p:blipFill>
        <p:spPr>
          <a:xfrm>
            <a:off x="845125" y="1831836"/>
            <a:ext cx="2849797" cy="3117379"/>
          </a:xfrm>
          <a:prstGeom prst="rect">
            <a:avLst/>
          </a:prstGeom>
        </p:spPr>
      </p:pic>
      <p:pic>
        <p:nvPicPr>
          <p:cNvPr id="4" name="图片 3"/>
          <p:cNvPicPr>
            <a:picLocks noChangeAspect="1"/>
          </p:cNvPicPr>
          <p:nvPr/>
        </p:nvPicPr>
        <p:blipFill>
          <a:blip r:embed="rId4"/>
          <a:stretch>
            <a:fillRect/>
          </a:stretch>
        </p:blipFill>
        <p:spPr>
          <a:xfrm>
            <a:off x="850603" y="1941133"/>
            <a:ext cx="2862979" cy="3053844"/>
          </a:xfrm>
          <a:prstGeom prst="rect">
            <a:avLst/>
          </a:prstGeom>
        </p:spPr>
      </p:pic>
    </p:spTree>
    <p:extLst>
      <p:ext uri="{BB962C8B-B14F-4D97-AF65-F5344CB8AC3E}">
        <p14:creationId xmlns:p14="http://schemas.microsoft.com/office/powerpoint/2010/main" val="17601491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间接光，开始</a:t>
            </a:r>
            <a:endParaRPr lang="zh-CN" altLang="en-US" dirty="0"/>
          </a:p>
        </p:txBody>
      </p:sp>
      <p:pic>
        <p:nvPicPr>
          <p:cNvPr id="4" name="图片 3"/>
          <p:cNvPicPr>
            <a:picLocks noChangeAspect="1"/>
          </p:cNvPicPr>
          <p:nvPr/>
        </p:nvPicPr>
        <p:blipFill>
          <a:blip r:embed="rId3"/>
          <a:stretch>
            <a:fillRect/>
          </a:stretch>
        </p:blipFill>
        <p:spPr>
          <a:xfrm>
            <a:off x="-51698" y="3021298"/>
            <a:ext cx="12295395" cy="3836702"/>
          </a:xfrm>
          <a:prstGeom prst="rect">
            <a:avLst/>
          </a:prstGeom>
        </p:spPr>
      </p:pic>
      <p:sp>
        <p:nvSpPr>
          <p:cNvPr id="5" name="矩形 4"/>
          <p:cNvSpPr/>
          <p:nvPr/>
        </p:nvSpPr>
        <p:spPr>
          <a:xfrm>
            <a:off x="219797" y="1940494"/>
            <a:ext cx="9425978" cy="830997"/>
          </a:xfrm>
          <a:prstGeom prst="rect">
            <a:avLst/>
          </a:prstGeom>
        </p:spPr>
        <p:txBody>
          <a:bodyPr wrap="none">
            <a:spAutoFit/>
          </a:bodyPr>
          <a:lstStyle/>
          <a:p>
            <a:r>
              <a:rPr lang="en-US" altLang="zh-CN" sz="2400" dirty="0">
                <a:solidFill>
                  <a:srgbClr val="1A1A1A"/>
                </a:solidFill>
              </a:rPr>
              <a:t>PBR</a:t>
            </a:r>
            <a:r>
              <a:rPr lang="zh-CN" altLang="en-US" sz="2400" dirty="0">
                <a:solidFill>
                  <a:srgbClr val="1A1A1A"/>
                </a:solidFill>
              </a:rPr>
              <a:t>并不只有直接</a:t>
            </a:r>
            <a:r>
              <a:rPr lang="zh-CN" altLang="en-US" sz="2400" dirty="0" smtClean="0">
                <a:solidFill>
                  <a:srgbClr val="1A1A1A"/>
                </a:solidFill>
              </a:rPr>
              <a:t>光照，</a:t>
            </a:r>
            <a:endParaRPr lang="en-US" altLang="zh-CN" sz="2400" dirty="0" smtClean="0">
              <a:solidFill>
                <a:srgbClr val="1A1A1A"/>
              </a:solidFill>
            </a:endParaRPr>
          </a:p>
          <a:p>
            <a:r>
              <a:rPr lang="zh-CN" altLang="en-US" sz="2400" dirty="0" smtClean="0">
                <a:solidFill>
                  <a:srgbClr val="1A1A1A"/>
                </a:solidFill>
              </a:rPr>
              <a:t>他还有</a:t>
            </a:r>
            <a:r>
              <a:rPr lang="en-US" altLang="zh-CN" sz="2400" dirty="0">
                <a:solidFill>
                  <a:srgbClr val="1A1A1A"/>
                </a:solidFill>
              </a:rPr>
              <a:t>IBL</a:t>
            </a:r>
            <a:r>
              <a:rPr lang="zh-CN" altLang="en-US" sz="2400" dirty="0">
                <a:solidFill>
                  <a:srgbClr val="1A1A1A"/>
                </a:solidFill>
              </a:rPr>
              <a:t>（</a:t>
            </a:r>
            <a:r>
              <a:rPr lang="en-US" altLang="zh-CN" sz="2400" dirty="0">
                <a:solidFill>
                  <a:srgbClr val="1A1A1A"/>
                </a:solidFill>
              </a:rPr>
              <a:t>Image-Based Lighting </a:t>
            </a:r>
            <a:r>
              <a:rPr lang="zh-CN" altLang="en-US" sz="2400" dirty="0">
                <a:solidFill>
                  <a:srgbClr val="1A1A1A"/>
                </a:solidFill>
              </a:rPr>
              <a:t>基于纹理的光照）</a:t>
            </a:r>
            <a:r>
              <a:rPr lang="zh-CN" altLang="en-US" sz="2400" dirty="0" smtClean="0"/>
              <a:t>实现的间接光照</a:t>
            </a:r>
            <a:endParaRPr lang="zh-CN" altLang="en-US" b="1" dirty="0"/>
          </a:p>
        </p:txBody>
      </p:sp>
    </p:spTree>
    <p:extLst>
      <p:ext uri="{BB962C8B-B14F-4D97-AF65-F5344CB8AC3E}">
        <p14:creationId xmlns:p14="http://schemas.microsoft.com/office/powerpoint/2010/main" val="2929523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endParaRPr lang="zh-CN" altLang="en-US" dirty="0"/>
          </a:p>
        </p:txBody>
      </p:sp>
      <p:pic>
        <p:nvPicPr>
          <p:cNvPr id="10244" name="Picture 4"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314" y="2069970"/>
            <a:ext cx="10947372" cy="139477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b="10484"/>
          <a:stretch/>
        </p:blipFill>
        <p:spPr bwMode="auto">
          <a:xfrm>
            <a:off x="1085850" y="3464748"/>
            <a:ext cx="5010150" cy="3325306"/>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6648476" y="5998464"/>
            <a:ext cx="1723549" cy="461665"/>
          </a:xfrm>
          <a:prstGeom prst="rect">
            <a:avLst/>
          </a:prstGeom>
          <a:noFill/>
        </p:spPr>
        <p:txBody>
          <a:bodyPr wrap="none" rtlCol="0">
            <a:spAutoFit/>
          </a:bodyPr>
          <a:lstStyle/>
          <a:p>
            <a:r>
              <a:rPr lang="zh-CN" altLang="en-US" sz="2400" dirty="0"/>
              <a:t>半球</a:t>
            </a:r>
            <a:r>
              <a:rPr lang="zh-CN" altLang="en-US" sz="2400" dirty="0" smtClean="0"/>
              <a:t>面积分</a:t>
            </a:r>
            <a:endParaRPr lang="zh-CN" altLang="en-US" sz="2400" dirty="0"/>
          </a:p>
        </p:txBody>
      </p:sp>
    </p:spTree>
    <p:extLst>
      <p:ext uri="{BB962C8B-B14F-4D97-AF65-F5344CB8AC3E}">
        <p14:creationId xmlns:p14="http://schemas.microsoft.com/office/powerpoint/2010/main" val="232413465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间接</a:t>
            </a:r>
            <a:r>
              <a:rPr lang="zh-CN" altLang="en-US" dirty="0" smtClean="0"/>
              <a:t>光</a:t>
            </a:r>
            <a:r>
              <a:rPr lang="en-US" altLang="zh-CN" dirty="0" smtClean="0"/>
              <a:t>-</a:t>
            </a:r>
            <a:r>
              <a:rPr lang="zh-CN" altLang="en-US" dirty="0" smtClean="0"/>
              <a:t>漫反射</a:t>
            </a:r>
            <a:endParaRPr lang="zh-CN" altLang="en-US" dirty="0"/>
          </a:p>
        </p:txBody>
      </p:sp>
      <p:pic>
        <p:nvPicPr>
          <p:cNvPr id="4" name="图片 3"/>
          <p:cNvPicPr>
            <a:picLocks noChangeAspect="1"/>
          </p:cNvPicPr>
          <p:nvPr/>
        </p:nvPicPr>
        <p:blipFill>
          <a:blip r:embed="rId2"/>
          <a:stretch>
            <a:fillRect/>
          </a:stretch>
        </p:blipFill>
        <p:spPr>
          <a:xfrm>
            <a:off x="838199" y="2371983"/>
            <a:ext cx="5081335" cy="3804980"/>
          </a:xfrm>
          <a:prstGeom prst="rect">
            <a:avLst/>
          </a:prstGeom>
        </p:spPr>
      </p:pic>
      <p:pic>
        <p:nvPicPr>
          <p:cNvPr id="5" name="图片 4"/>
          <p:cNvPicPr>
            <a:picLocks noChangeAspect="1"/>
          </p:cNvPicPr>
          <p:nvPr/>
        </p:nvPicPr>
        <p:blipFill>
          <a:blip r:embed="rId3"/>
          <a:stretch>
            <a:fillRect/>
          </a:stretch>
        </p:blipFill>
        <p:spPr>
          <a:xfrm>
            <a:off x="6288702" y="2371983"/>
            <a:ext cx="5065098" cy="3804980"/>
          </a:xfrm>
          <a:prstGeom prst="rect">
            <a:avLst/>
          </a:prstGeom>
        </p:spPr>
      </p:pic>
      <p:pic>
        <p:nvPicPr>
          <p:cNvPr id="8" name="图片 7"/>
          <p:cNvPicPr>
            <a:picLocks noChangeAspect="1"/>
          </p:cNvPicPr>
          <p:nvPr/>
        </p:nvPicPr>
        <p:blipFill>
          <a:blip r:embed="rId4"/>
          <a:stretch>
            <a:fillRect/>
          </a:stretch>
        </p:blipFill>
        <p:spPr>
          <a:xfrm>
            <a:off x="7678520" y="365125"/>
            <a:ext cx="3675280" cy="860667"/>
          </a:xfrm>
          <a:prstGeom prst="rect">
            <a:avLst/>
          </a:prstGeom>
        </p:spPr>
      </p:pic>
    </p:spTree>
    <p:extLst>
      <p:ext uri="{BB962C8B-B14F-4D97-AF65-F5344CB8AC3E}">
        <p14:creationId xmlns:p14="http://schemas.microsoft.com/office/powerpoint/2010/main" val="357983666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458015"/>
            <a:ext cx="10515600" cy="1325563"/>
          </a:xfrm>
        </p:spPr>
        <p:txBody>
          <a:bodyPr/>
          <a:lstStyle/>
          <a:p>
            <a:r>
              <a:rPr lang="zh-CN" altLang="en-US" dirty="0"/>
              <a:t>球</a:t>
            </a:r>
            <a:r>
              <a:rPr lang="zh-CN" altLang="en-US" dirty="0" smtClean="0"/>
              <a:t>谐光照</a:t>
            </a:r>
            <a:endParaRPr lang="zh-CN" altLang="en-US" dirty="0"/>
          </a:p>
        </p:txBody>
      </p:sp>
      <p:sp>
        <p:nvSpPr>
          <p:cNvPr id="3" name="内容占位符 2"/>
          <p:cNvSpPr>
            <a:spLocks noGrp="1"/>
          </p:cNvSpPr>
          <p:nvPr>
            <p:ph idx="1"/>
          </p:nvPr>
        </p:nvSpPr>
        <p:spPr/>
        <p:txBody>
          <a:bodyPr/>
          <a:lstStyle/>
          <a:p>
            <a:r>
              <a:rPr lang="zh-CN" altLang="en-US" dirty="0" smtClean="0"/>
              <a:t>类似</a:t>
            </a:r>
            <a:r>
              <a:rPr lang="en-US" altLang="zh-CN" dirty="0" smtClean="0"/>
              <a:t>3</a:t>
            </a:r>
            <a:r>
              <a:rPr lang="zh-CN" altLang="en-US" dirty="0" smtClean="0"/>
              <a:t>维的傅里叶变化</a:t>
            </a:r>
            <a:endParaRPr lang="en-US" altLang="zh-CN" dirty="0" smtClean="0"/>
          </a:p>
          <a:p>
            <a:r>
              <a:rPr lang="zh-CN" altLang="en-US" dirty="0" smtClean="0"/>
              <a:t>本质是一种压缩方式</a:t>
            </a:r>
            <a:endParaRPr lang="zh-CN" altLang="en-US" dirty="0"/>
          </a:p>
        </p:txBody>
      </p:sp>
      <p:pic>
        <p:nvPicPr>
          <p:cNvPr id="1026" name="Picture 2" descr="preview"/>
          <p:cNvPicPr>
            <a:picLocks noChangeAspect="1" noChangeArrowheads="1"/>
          </p:cNvPicPr>
          <p:nvPr/>
        </p:nvPicPr>
        <p:blipFill rotWithShape="1">
          <a:blip r:embed="rId2">
            <a:extLst>
              <a:ext uri="{28A0092B-C50C-407E-A947-70E740481C1C}">
                <a14:useLocalDpi xmlns:a14="http://schemas.microsoft.com/office/drawing/2010/main" val="0"/>
              </a:ext>
            </a:extLst>
          </a:blip>
          <a:srcRect r="17641"/>
          <a:stretch/>
        </p:blipFill>
        <p:spPr bwMode="auto">
          <a:xfrm>
            <a:off x="-117446" y="3498056"/>
            <a:ext cx="5506994" cy="301942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5302776" y="3299669"/>
            <a:ext cx="6650173" cy="3558331"/>
          </a:xfrm>
          <a:prstGeom prst="rect">
            <a:avLst/>
          </a:prstGeom>
        </p:spPr>
      </p:pic>
      <p:sp>
        <p:nvSpPr>
          <p:cNvPr id="5" name="矩形 4"/>
          <p:cNvSpPr/>
          <p:nvPr/>
        </p:nvSpPr>
        <p:spPr>
          <a:xfrm>
            <a:off x="5575797" y="1972301"/>
            <a:ext cx="6096000" cy="646331"/>
          </a:xfrm>
          <a:prstGeom prst="rect">
            <a:avLst/>
          </a:prstGeom>
        </p:spPr>
        <p:txBody>
          <a:bodyPr>
            <a:spAutoFit/>
          </a:bodyPr>
          <a:lstStyle/>
          <a:p>
            <a:r>
              <a:rPr lang="zh-CN" altLang="en-US" i="1" u="sng" dirty="0" smtClean="0">
                <a:solidFill>
                  <a:srgbClr val="4D4D4D"/>
                </a:solidFill>
                <a:latin typeface="Microsoft YaHei" panose="020B0503020204020204" pitchFamily="34" charset="-122"/>
                <a:ea typeface="Microsoft YaHei" panose="020B0503020204020204" pitchFamily="34" charset="-122"/>
              </a:rPr>
              <a:t>知识点：两</a:t>
            </a:r>
            <a:r>
              <a:rPr lang="zh-CN" altLang="en-US" i="1" u="sng" dirty="0">
                <a:solidFill>
                  <a:srgbClr val="4D4D4D"/>
                </a:solidFill>
                <a:latin typeface="Microsoft YaHei" panose="020B0503020204020204" pitchFamily="34" charset="-122"/>
                <a:ea typeface="Microsoft YaHei" panose="020B0503020204020204" pitchFamily="34" charset="-122"/>
              </a:rPr>
              <a:t>个函数的乘积在球面空间上的积分值与它们的球谐系数向量组的点积相同</a:t>
            </a:r>
            <a:endParaRPr lang="zh-CN" altLang="en-US" dirty="0"/>
          </a:p>
        </p:txBody>
      </p:sp>
      <p:pic>
        <p:nvPicPr>
          <p:cNvPr id="2050" name="Picture 2" descr="http://hi.csdn.net/attachment/201111/20/4491947_1321799134Gf9y.png"/>
          <p:cNvPicPr>
            <a:picLocks noChangeAspect="1" noChangeArrowheads="1"/>
          </p:cNvPicPr>
          <p:nvPr/>
        </p:nvPicPr>
        <p:blipFill rotWithShape="1">
          <a:blip r:embed="rId4">
            <a:extLst>
              <a:ext uri="{28A0092B-C50C-407E-A947-70E740481C1C}">
                <a14:useLocalDpi xmlns:a14="http://schemas.microsoft.com/office/drawing/2010/main" val="0"/>
              </a:ext>
            </a:extLst>
          </a:blip>
          <a:srcRect r="66288"/>
          <a:stretch/>
        </p:blipFill>
        <p:spPr bwMode="auto">
          <a:xfrm>
            <a:off x="5575797" y="884194"/>
            <a:ext cx="2080779" cy="7810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hi.csdn.net/attachment/201111/20/4491947_1321799134Gf9y.png"/>
          <p:cNvPicPr>
            <a:picLocks noChangeAspect="1" noChangeArrowheads="1"/>
          </p:cNvPicPr>
          <p:nvPr/>
        </p:nvPicPr>
        <p:blipFill rotWithShape="1">
          <a:blip r:embed="rId4">
            <a:extLst>
              <a:ext uri="{28A0092B-C50C-407E-A947-70E740481C1C}">
                <a14:useLocalDpi xmlns:a14="http://schemas.microsoft.com/office/drawing/2010/main" val="0"/>
              </a:ext>
            </a:extLst>
          </a:blip>
          <a:srcRect l="81416"/>
          <a:stretch/>
        </p:blipFill>
        <p:spPr bwMode="auto">
          <a:xfrm>
            <a:off x="7656576" y="926241"/>
            <a:ext cx="1147053" cy="78105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re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446" y="3797645"/>
            <a:ext cx="13318137" cy="25777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2661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球谐函数的基函数</a:t>
            </a:r>
            <a:endParaRPr lang="zh-CN" altLang="en-US" dirty="0"/>
          </a:p>
        </p:txBody>
      </p:sp>
      <p:pic>
        <p:nvPicPr>
          <p:cNvPr id="4" name="内容占位符 3"/>
          <p:cNvPicPr>
            <a:picLocks noGrp="1" noChangeAspect="1"/>
          </p:cNvPicPr>
          <p:nvPr>
            <p:ph idx="1"/>
          </p:nvPr>
        </p:nvPicPr>
        <p:blipFill rotWithShape="1">
          <a:blip r:embed="rId3"/>
          <a:srcRect r="92839"/>
          <a:stretch/>
        </p:blipFill>
        <p:spPr>
          <a:xfrm>
            <a:off x="6276196" y="681957"/>
            <a:ext cx="661235" cy="5695971"/>
          </a:xfrm>
          <a:prstGeom prst="rect">
            <a:avLst/>
          </a:prstGeom>
        </p:spPr>
      </p:pic>
      <p:pic>
        <p:nvPicPr>
          <p:cNvPr id="2050" name="Picture 2" descr="preview"/>
          <p:cNvPicPr>
            <a:picLocks noChangeAspect="1" noChangeArrowheads="1"/>
          </p:cNvPicPr>
          <p:nvPr/>
        </p:nvPicPr>
        <p:blipFill rotWithShape="1">
          <a:blip r:embed="rId4">
            <a:extLst>
              <a:ext uri="{28A0092B-C50C-407E-A947-70E740481C1C}">
                <a14:useLocalDpi xmlns:a14="http://schemas.microsoft.com/office/drawing/2010/main" val="0"/>
              </a:ext>
            </a:extLst>
          </a:blip>
          <a:srcRect t="6642" b="11419"/>
          <a:stretch/>
        </p:blipFill>
        <p:spPr bwMode="auto">
          <a:xfrm>
            <a:off x="693106" y="1690688"/>
            <a:ext cx="5291818" cy="3069772"/>
          </a:xfrm>
          <a:prstGeom prst="rect">
            <a:avLst/>
          </a:prstGeom>
          <a:noFill/>
          <a:extLst>
            <a:ext uri="{909E8E84-426E-40DD-AFC4-6F175D3DCCD1}">
              <a14:hiddenFill xmlns:a14="http://schemas.microsoft.com/office/drawing/2010/main">
                <a:solidFill>
                  <a:srgbClr val="FFFFFF"/>
                </a:solidFill>
              </a14:hiddenFill>
            </a:ext>
          </a:extLst>
        </p:spPr>
      </p:pic>
      <p:pic>
        <p:nvPicPr>
          <p:cNvPr id="6" name="内容占位符 3"/>
          <p:cNvPicPr>
            <a:picLocks noChangeAspect="1"/>
          </p:cNvPicPr>
          <p:nvPr/>
        </p:nvPicPr>
        <p:blipFill rotWithShape="1">
          <a:blip r:embed="rId3"/>
          <a:srcRect l="47778"/>
          <a:stretch/>
        </p:blipFill>
        <p:spPr>
          <a:xfrm>
            <a:off x="6823010" y="681951"/>
            <a:ext cx="4822062" cy="5695977"/>
          </a:xfrm>
          <a:prstGeom prst="rect">
            <a:avLst/>
          </a:prstGeom>
        </p:spPr>
      </p:pic>
      <p:pic>
        <p:nvPicPr>
          <p:cNvPr id="1026" name="Picture 2" descr="im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475" y="1720712"/>
            <a:ext cx="5789525" cy="3618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53639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461418" y="1498169"/>
            <a:ext cx="4371975" cy="5267325"/>
          </a:xfrm>
          <a:prstGeom prst="rect">
            <a:avLst/>
          </a:prstGeom>
        </p:spPr>
      </p:pic>
      <p:pic>
        <p:nvPicPr>
          <p:cNvPr id="5" name="图片 4"/>
          <p:cNvPicPr>
            <a:picLocks noChangeAspect="1"/>
          </p:cNvPicPr>
          <p:nvPr/>
        </p:nvPicPr>
        <p:blipFill>
          <a:blip r:embed="rId3"/>
          <a:stretch>
            <a:fillRect/>
          </a:stretch>
        </p:blipFill>
        <p:spPr>
          <a:xfrm>
            <a:off x="5784668" y="0"/>
            <a:ext cx="5838825" cy="6877050"/>
          </a:xfrm>
          <a:prstGeom prst="rect">
            <a:avLst/>
          </a:prstGeom>
        </p:spPr>
      </p:pic>
      <p:cxnSp>
        <p:nvCxnSpPr>
          <p:cNvPr id="7" name="直接箭头连接符 6"/>
          <p:cNvCxnSpPr/>
          <p:nvPr/>
        </p:nvCxnSpPr>
        <p:spPr>
          <a:xfrm>
            <a:off x="3566160" y="2717074"/>
            <a:ext cx="2218508" cy="261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p:cNvCxnSpPr/>
          <p:nvPr/>
        </p:nvCxnSpPr>
        <p:spPr>
          <a:xfrm>
            <a:off x="3030583" y="5460274"/>
            <a:ext cx="2754085" cy="130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783771" y="705394"/>
            <a:ext cx="1800493" cy="369332"/>
          </a:xfrm>
          <a:prstGeom prst="rect">
            <a:avLst/>
          </a:prstGeom>
          <a:noFill/>
        </p:spPr>
        <p:txBody>
          <a:bodyPr wrap="none" rtlCol="0">
            <a:spAutoFit/>
          </a:bodyPr>
          <a:lstStyle/>
          <a:p>
            <a:r>
              <a:rPr lang="zh-CN" altLang="en-US" dirty="0" smtClean="0"/>
              <a:t>编码及解码函数</a:t>
            </a:r>
            <a:endParaRPr lang="zh-CN" altLang="en-US" dirty="0"/>
          </a:p>
        </p:txBody>
      </p:sp>
    </p:spTree>
    <p:extLst>
      <p:ext uri="{BB962C8B-B14F-4D97-AF65-F5344CB8AC3E}">
        <p14:creationId xmlns:p14="http://schemas.microsoft.com/office/powerpoint/2010/main" val="41588355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r>
              <a:rPr lang="en-US" altLang="zh-CN" dirty="0" smtClean="0"/>
              <a:t>-</a:t>
            </a:r>
            <a:r>
              <a:rPr lang="zh-CN" altLang="en-US" dirty="0" smtClean="0"/>
              <a:t>镜面反射</a:t>
            </a:r>
            <a:endParaRPr lang="zh-CN" altLang="en-US" dirty="0"/>
          </a:p>
        </p:txBody>
      </p:sp>
      <p:pic>
        <p:nvPicPr>
          <p:cNvPr id="12290" name="Picture 2" descr="pre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825625"/>
            <a:ext cx="10171176" cy="153951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Pre-convoluted environment map over 5 roughness levels for PB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4814" y="3755709"/>
            <a:ext cx="7620000" cy="2943225"/>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113176" y="2052735"/>
            <a:ext cx="2369975" cy="1312405"/>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03668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292"/>
                                        </p:tgtEl>
                                        <p:attrNameLst>
                                          <p:attrName>style.visibility</p:attrName>
                                        </p:attrNameLst>
                                      </p:cBhvr>
                                      <p:to>
                                        <p:strVal val="visible"/>
                                      </p:to>
                                    </p:set>
                                    <p:anim calcmode="lin" valueType="num">
                                      <p:cBhvr additive="base">
                                        <p:cTn id="7" dur="500" fill="hold"/>
                                        <p:tgtEl>
                                          <p:spTgt spid="12292"/>
                                        </p:tgtEl>
                                        <p:attrNameLst>
                                          <p:attrName>ppt_x</p:attrName>
                                        </p:attrNameLst>
                                      </p:cBhvr>
                                      <p:tavLst>
                                        <p:tav tm="0">
                                          <p:val>
                                            <p:strVal val="#ppt_x"/>
                                          </p:val>
                                        </p:tav>
                                        <p:tav tm="100000">
                                          <p:val>
                                            <p:strVal val="#ppt_x"/>
                                          </p:val>
                                        </p:tav>
                                      </p:tavLst>
                                    </p:anim>
                                    <p:anim calcmode="lin" valueType="num">
                                      <p:cBhvr additive="base">
                                        <p:cTn id="8" dur="500" fill="hold"/>
                                        <p:tgtEl>
                                          <p:spTgt spid="1229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r>
              <a:rPr lang="en-US" altLang="zh-CN" dirty="0" smtClean="0"/>
              <a:t>-</a:t>
            </a:r>
            <a:r>
              <a:rPr lang="zh-CN" altLang="en-US" dirty="0" smtClean="0"/>
              <a:t>镜面反射</a:t>
            </a:r>
            <a:endParaRPr lang="zh-CN" altLang="en-US" dirty="0"/>
          </a:p>
        </p:txBody>
      </p:sp>
      <p:pic>
        <p:nvPicPr>
          <p:cNvPr id="12290" name="Picture 2" descr="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l="67995" r="3836"/>
          <a:stretch/>
        </p:blipFill>
        <p:spPr bwMode="auto">
          <a:xfrm>
            <a:off x="8449056" y="258148"/>
            <a:ext cx="2865120" cy="153951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65" y="2341309"/>
            <a:ext cx="3441192" cy="3441192"/>
          </a:xfrm>
          <a:prstGeom prst="rect">
            <a:avLst/>
          </a:prstGeom>
        </p:spPr>
      </p:pic>
      <p:sp>
        <p:nvSpPr>
          <p:cNvPr id="4" name="矩形 3"/>
          <p:cNvSpPr/>
          <p:nvPr/>
        </p:nvSpPr>
        <p:spPr>
          <a:xfrm>
            <a:off x="4316963" y="1690688"/>
            <a:ext cx="7576457" cy="5078313"/>
          </a:xfrm>
          <a:prstGeom prst="rect">
            <a:avLst/>
          </a:prstGeom>
        </p:spPr>
        <p:txBody>
          <a:bodyPr wrap="square">
            <a:spAutoFit/>
          </a:bodyPr>
          <a:lstStyle/>
          <a:p>
            <a:r>
              <a:rPr lang="en-US" altLang="zh-CN" b="1" dirty="0">
                <a:solidFill>
                  <a:srgbClr val="008000"/>
                </a:solidFill>
                <a:latin typeface=""/>
              </a:rPr>
              <a:t>static Vector3 </a:t>
            </a:r>
            <a:r>
              <a:rPr lang="en-US" altLang="zh-CN" b="1" dirty="0" err="1">
                <a:solidFill>
                  <a:srgbClr val="0000FF"/>
                </a:solidFill>
                <a:latin typeface=""/>
              </a:rPr>
              <a:t>IntegrateBRDF</a:t>
            </a:r>
            <a:r>
              <a:rPr lang="en-US" altLang="zh-CN" b="1" dirty="0">
                <a:solidFill>
                  <a:srgbClr val="0000FF"/>
                </a:solidFill>
                <a:latin typeface=""/>
              </a:rPr>
              <a:t>(</a:t>
            </a:r>
            <a:r>
              <a:rPr lang="en-US" altLang="zh-CN" b="1" dirty="0">
                <a:solidFill>
                  <a:srgbClr val="B00040"/>
                </a:solidFill>
                <a:latin typeface=""/>
              </a:rPr>
              <a:t>float Roughness, float </a:t>
            </a:r>
            <a:r>
              <a:rPr lang="en-US" altLang="zh-CN" b="1" dirty="0" err="1">
                <a:solidFill>
                  <a:srgbClr val="B00040"/>
                </a:solidFill>
                <a:latin typeface=""/>
              </a:rPr>
              <a:t>NoV</a:t>
            </a:r>
            <a:r>
              <a:rPr lang="en-US" altLang="zh-CN" b="1" dirty="0">
                <a:solidFill>
                  <a:srgbClr val="B00040"/>
                </a:solidFill>
                <a:latin typeface=""/>
              </a:rPr>
              <a:t>) {</a:t>
            </a:r>
          </a:p>
          <a:p>
            <a:r>
              <a:rPr lang="en-US" altLang="zh-CN" dirty="0">
                <a:latin typeface=""/>
              </a:rPr>
              <a:t>    Vector3 V = </a:t>
            </a:r>
            <a:r>
              <a:rPr lang="en-US" altLang="zh-CN" b="1" dirty="0">
                <a:solidFill>
                  <a:srgbClr val="008000"/>
                </a:solidFill>
                <a:latin typeface=""/>
              </a:rPr>
              <a:t>new Vector3(</a:t>
            </a:r>
            <a:r>
              <a:rPr lang="en-US" altLang="zh-CN" b="1" dirty="0" err="1">
                <a:solidFill>
                  <a:srgbClr val="008000"/>
                </a:solidFill>
                <a:latin typeface=""/>
              </a:rPr>
              <a:t>Mathf.Sqrt</a:t>
            </a:r>
            <a:r>
              <a:rPr lang="en-US" altLang="zh-CN" b="1" dirty="0">
                <a:solidFill>
                  <a:srgbClr val="008000"/>
                </a:solidFill>
                <a:latin typeface=""/>
              </a:rPr>
              <a:t>(</a:t>
            </a:r>
            <a:r>
              <a:rPr lang="en-US" altLang="zh-CN" b="1" dirty="0">
                <a:solidFill>
                  <a:srgbClr val="666666"/>
                </a:solidFill>
                <a:latin typeface=""/>
              </a:rPr>
              <a:t>1 - </a:t>
            </a:r>
            <a:r>
              <a:rPr lang="en-US" altLang="zh-CN" b="1" dirty="0" err="1">
                <a:solidFill>
                  <a:srgbClr val="666666"/>
                </a:solidFill>
                <a:latin typeface=""/>
              </a:rPr>
              <a:t>NoV</a:t>
            </a:r>
            <a:r>
              <a:rPr lang="en-US" altLang="zh-CN" b="1" dirty="0">
                <a:solidFill>
                  <a:srgbClr val="666666"/>
                </a:solidFill>
                <a:latin typeface=""/>
              </a:rPr>
              <a:t>*</a:t>
            </a:r>
            <a:r>
              <a:rPr lang="en-US" altLang="zh-CN" b="1" dirty="0" err="1">
                <a:solidFill>
                  <a:srgbClr val="666666"/>
                </a:solidFill>
                <a:latin typeface=""/>
              </a:rPr>
              <a:t>NoV</a:t>
            </a:r>
            <a:r>
              <a:rPr lang="en-US" altLang="zh-CN" b="1" dirty="0">
                <a:solidFill>
                  <a:srgbClr val="666666"/>
                </a:solidFill>
                <a:latin typeface=""/>
              </a:rPr>
              <a:t>), 0, </a:t>
            </a:r>
            <a:r>
              <a:rPr lang="en-US" altLang="zh-CN" b="1" dirty="0" err="1">
                <a:solidFill>
                  <a:srgbClr val="666666"/>
                </a:solidFill>
                <a:latin typeface=""/>
              </a:rPr>
              <a:t>NoV</a:t>
            </a:r>
            <a:r>
              <a:rPr lang="en-US" altLang="zh-CN" b="1" dirty="0">
                <a:solidFill>
                  <a:srgbClr val="666666"/>
                </a:solidFill>
                <a:latin typeface=""/>
              </a:rPr>
              <a:t>);</a:t>
            </a:r>
          </a:p>
          <a:p>
            <a:r>
              <a:rPr lang="en-US" altLang="zh-CN" dirty="0">
                <a:latin typeface=""/>
              </a:rPr>
              <a:t>    </a:t>
            </a:r>
            <a:r>
              <a:rPr lang="en-US" altLang="zh-CN" dirty="0">
                <a:solidFill>
                  <a:srgbClr val="B00040"/>
                </a:solidFill>
                <a:latin typeface=""/>
              </a:rPr>
              <a:t>float A = </a:t>
            </a:r>
            <a:r>
              <a:rPr lang="en-US" altLang="zh-CN" dirty="0">
                <a:solidFill>
                  <a:srgbClr val="666666"/>
                </a:solidFill>
                <a:latin typeface=""/>
              </a:rPr>
              <a:t>0, B = 0;</a:t>
            </a:r>
          </a:p>
          <a:p>
            <a:r>
              <a:rPr lang="en-US" altLang="zh-CN" dirty="0">
                <a:latin typeface=""/>
              </a:rPr>
              <a:t>    </a:t>
            </a:r>
            <a:r>
              <a:rPr lang="en-US" altLang="zh-CN" b="1" dirty="0">
                <a:solidFill>
                  <a:srgbClr val="008000"/>
                </a:solidFill>
                <a:latin typeface=""/>
              </a:rPr>
              <a:t>for (</a:t>
            </a:r>
            <a:r>
              <a:rPr lang="en-US" altLang="zh-CN" b="1" dirty="0" err="1">
                <a:solidFill>
                  <a:srgbClr val="B00040"/>
                </a:solidFill>
                <a:latin typeface=""/>
              </a:rPr>
              <a:t>int</a:t>
            </a:r>
            <a:r>
              <a:rPr lang="en-US" altLang="zh-CN" b="1" dirty="0">
                <a:solidFill>
                  <a:srgbClr val="B00040"/>
                </a:solidFill>
                <a:latin typeface=""/>
              </a:rPr>
              <a:t> </a:t>
            </a:r>
            <a:r>
              <a:rPr lang="en-US" altLang="zh-CN" b="1" dirty="0" err="1">
                <a:solidFill>
                  <a:srgbClr val="B00040"/>
                </a:solidFill>
                <a:latin typeface=""/>
              </a:rPr>
              <a:t>i</a:t>
            </a:r>
            <a:r>
              <a:rPr lang="en-US" altLang="zh-CN" b="1" dirty="0">
                <a:solidFill>
                  <a:srgbClr val="B00040"/>
                </a:solidFill>
                <a:latin typeface=""/>
              </a:rPr>
              <a:t> = </a:t>
            </a:r>
            <a:r>
              <a:rPr lang="en-US" altLang="zh-CN" b="1" dirty="0">
                <a:solidFill>
                  <a:srgbClr val="666666"/>
                </a:solidFill>
                <a:latin typeface=""/>
              </a:rPr>
              <a:t>0; </a:t>
            </a:r>
            <a:r>
              <a:rPr lang="en-US" altLang="zh-CN" b="1" dirty="0" err="1">
                <a:solidFill>
                  <a:srgbClr val="666666"/>
                </a:solidFill>
                <a:latin typeface=""/>
              </a:rPr>
              <a:t>i</a:t>
            </a:r>
            <a:r>
              <a:rPr lang="en-US" altLang="zh-CN" b="1" dirty="0">
                <a:solidFill>
                  <a:srgbClr val="666666"/>
                </a:solidFill>
                <a:latin typeface=""/>
              </a:rPr>
              <a:t> &lt; </a:t>
            </a:r>
            <a:r>
              <a:rPr lang="en-US" altLang="zh-CN" b="1" dirty="0" err="1">
                <a:solidFill>
                  <a:srgbClr val="666666"/>
                </a:solidFill>
                <a:latin typeface=""/>
              </a:rPr>
              <a:t>NumSamples</a:t>
            </a:r>
            <a:r>
              <a:rPr lang="en-US" altLang="zh-CN" b="1" dirty="0">
                <a:solidFill>
                  <a:srgbClr val="666666"/>
                </a:solidFill>
                <a:latin typeface=""/>
              </a:rPr>
              <a:t>; </a:t>
            </a:r>
            <a:r>
              <a:rPr lang="en-US" altLang="zh-CN" b="1" dirty="0" err="1">
                <a:solidFill>
                  <a:srgbClr val="666666"/>
                </a:solidFill>
                <a:latin typeface=""/>
              </a:rPr>
              <a:t>i</a:t>
            </a:r>
            <a:r>
              <a:rPr lang="en-US" altLang="zh-CN" b="1" dirty="0">
                <a:solidFill>
                  <a:srgbClr val="666666"/>
                </a:solidFill>
                <a:latin typeface=""/>
              </a:rPr>
              <a:t>++) {</a:t>
            </a:r>
          </a:p>
          <a:p>
            <a:r>
              <a:rPr lang="en-US" altLang="zh-CN" dirty="0">
                <a:latin typeface=""/>
              </a:rPr>
              <a:t>        Vector2 E = </a:t>
            </a:r>
            <a:r>
              <a:rPr lang="en-US" altLang="zh-CN" dirty="0" err="1">
                <a:latin typeface=""/>
                <a:hlinkClick r:id="rId5" action="ppaction://hlinksldjump"/>
              </a:rPr>
              <a:t>Hammersley</a:t>
            </a:r>
            <a:r>
              <a:rPr lang="en-US" altLang="zh-CN" dirty="0">
                <a:latin typeface=""/>
              </a:rPr>
              <a:t>(</a:t>
            </a:r>
            <a:r>
              <a:rPr lang="en-US" altLang="zh-CN" dirty="0" err="1">
                <a:latin typeface=""/>
              </a:rPr>
              <a:t>i</a:t>
            </a:r>
            <a:r>
              <a:rPr lang="en-US" altLang="zh-CN" dirty="0">
                <a:latin typeface=""/>
              </a:rPr>
              <a:t>, </a:t>
            </a:r>
            <a:r>
              <a:rPr lang="en-US" altLang="zh-CN" dirty="0" err="1">
                <a:latin typeface=""/>
              </a:rPr>
              <a:t>NumSamples</a:t>
            </a:r>
            <a:r>
              <a:rPr lang="en-US" altLang="zh-CN" dirty="0">
                <a:latin typeface=""/>
              </a:rPr>
              <a:t>);</a:t>
            </a:r>
          </a:p>
          <a:p>
            <a:r>
              <a:rPr lang="en-US" altLang="zh-CN" dirty="0">
                <a:latin typeface=""/>
              </a:rPr>
              <a:t>        Vector3 H = </a:t>
            </a:r>
            <a:r>
              <a:rPr lang="en-US" altLang="zh-CN" dirty="0" err="1">
                <a:latin typeface=""/>
              </a:rPr>
              <a:t>ImportanceSampleGGX</a:t>
            </a:r>
            <a:r>
              <a:rPr lang="en-US" altLang="zh-CN" dirty="0">
                <a:latin typeface=""/>
              </a:rPr>
              <a:t>(E, Roughness</a:t>
            </a:r>
            <a:r>
              <a:rPr lang="en-US" altLang="zh-CN" dirty="0" smtClean="0">
                <a:latin typeface=""/>
              </a:rPr>
              <a:t>);</a:t>
            </a:r>
          </a:p>
          <a:p>
            <a:r>
              <a:rPr lang="en-US" altLang="zh-CN" dirty="0">
                <a:latin typeface=""/>
              </a:rPr>
              <a:t> </a:t>
            </a:r>
            <a:r>
              <a:rPr lang="en-US" altLang="zh-CN" dirty="0" smtClean="0">
                <a:latin typeface=""/>
              </a:rPr>
              <a:t>       ……</a:t>
            </a:r>
            <a:endParaRPr lang="zh-CN" altLang="en-US" dirty="0">
              <a:latin typeface=""/>
            </a:endParaRPr>
          </a:p>
          <a:p>
            <a:r>
              <a:rPr lang="en-US" altLang="zh-CN" dirty="0">
                <a:latin typeface=""/>
              </a:rPr>
              <a:t>        </a:t>
            </a:r>
            <a:r>
              <a:rPr lang="en-US" altLang="zh-CN" b="1" dirty="0">
                <a:solidFill>
                  <a:srgbClr val="008000"/>
                </a:solidFill>
                <a:latin typeface=""/>
              </a:rPr>
              <a:t>if (</a:t>
            </a:r>
            <a:r>
              <a:rPr lang="en-US" altLang="zh-CN" b="1" dirty="0" err="1">
                <a:solidFill>
                  <a:srgbClr val="008000"/>
                </a:solidFill>
                <a:latin typeface=""/>
              </a:rPr>
              <a:t>NoL</a:t>
            </a:r>
            <a:r>
              <a:rPr lang="en-US" altLang="zh-CN" b="1" dirty="0">
                <a:solidFill>
                  <a:srgbClr val="008000"/>
                </a:solidFill>
                <a:latin typeface=""/>
              </a:rPr>
              <a:t> &gt; </a:t>
            </a:r>
            <a:r>
              <a:rPr lang="en-US" altLang="zh-CN" b="1" dirty="0">
                <a:solidFill>
                  <a:srgbClr val="666666"/>
                </a:solidFill>
                <a:latin typeface=""/>
              </a:rPr>
              <a:t>0) {</a:t>
            </a:r>
          </a:p>
          <a:p>
            <a:r>
              <a:rPr lang="en-US" altLang="zh-CN" dirty="0">
                <a:latin typeface=""/>
              </a:rPr>
              <a:t>            </a:t>
            </a:r>
            <a:r>
              <a:rPr lang="en-US" altLang="zh-CN" dirty="0">
                <a:solidFill>
                  <a:srgbClr val="B00040"/>
                </a:solidFill>
                <a:latin typeface=""/>
              </a:rPr>
              <a:t>float Vis = (float)</a:t>
            </a:r>
            <a:r>
              <a:rPr lang="en-US" altLang="zh-CN" dirty="0" err="1">
                <a:solidFill>
                  <a:srgbClr val="B00040"/>
                </a:solidFill>
                <a:latin typeface=""/>
              </a:rPr>
              <a:t>Vis_SmithJointApprox</a:t>
            </a:r>
            <a:r>
              <a:rPr lang="en-US" altLang="zh-CN" dirty="0">
                <a:solidFill>
                  <a:srgbClr val="B00040"/>
                </a:solidFill>
                <a:latin typeface=""/>
              </a:rPr>
              <a:t>(Roughness, </a:t>
            </a:r>
            <a:r>
              <a:rPr lang="en-US" altLang="zh-CN" dirty="0" err="1">
                <a:solidFill>
                  <a:srgbClr val="B00040"/>
                </a:solidFill>
                <a:latin typeface=""/>
              </a:rPr>
              <a:t>NoV</a:t>
            </a:r>
            <a:r>
              <a:rPr lang="en-US" altLang="zh-CN" dirty="0">
                <a:solidFill>
                  <a:srgbClr val="B00040"/>
                </a:solidFill>
                <a:latin typeface=""/>
              </a:rPr>
              <a:t>, </a:t>
            </a:r>
            <a:r>
              <a:rPr lang="en-US" altLang="zh-CN" dirty="0" err="1">
                <a:solidFill>
                  <a:srgbClr val="B00040"/>
                </a:solidFill>
                <a:latin typeface=""/>
              </a:rPr>
              <a:t>NoL</a:t>
            </a:r>
            <a:r>
              <a:rPr lang="en-US" altLang="zh-CN" dirty="0" smtClean="0">
                <a:solidFill>
                  <a:srgbClr val="B00040"/>
                </a:solidFill>
                <a:latin typeface=""/>
              </a:rPr>
              <a:t>);</a:t>
            </a:r>
            <a:endParaRPr lang="zh-CN" altLang="en-US" dirty="0">
              <a:latin typeface=""/>
            </a:endParaRPr>
          </a:p>
          <a:p>
            <a:r>
              <a:rPr lang="en-US" altLang="zh-CN" dirty="0">
                <a:latin typeface=""/>
              </a:rPr>
              <a:t>            </a:t>
            </a:r>
            <a:r>
              <a:rPr lang="en-US" altLang="zh-CN" dirty="0" smtClean="0">
                <a:solidFill>
                  <a:srgbClr val="B00040"/>
                </a:solidFill>
                <a:latin typeface=""/>
              </a:rPr>
              <a:t>……</a:t>
            </a:r>
            <a:endParaRPr lang="en-US" altLang="zh-CN" dirty="0">
              <a:solidFill>
                <a:srgbClr val="666666"/>
              </a:solidFill>
              <a:latin typeface=""/>
            </a:endParaRPr>
          </a:p>
          <a:p>
            <a:r>
              <a:rPr lang="en-US" altLang="zh-CN" dirty="0">
                <a:latin typeface=""/>
              </a:rPr>
              <a:t>            A += (</a:t>
            </a:r>
            <a:r>
              <a:rPr lang="en-US" altLang="zh-CN" dirty="0">
                <a:solidFill>
                  <a:srgbClr val="666666"/>
                </a:solidFill>
                <a:latin typeface=""/>
              </a:rPr>
              <a:t>1 - Fc) * </a:t>
            </a:r>
            <a:r>
              <a:rPr lang="en-US" altLang="zh-CN" dirty="0" err="1">
                <a:solidFill>
                  <a:srgbClr val="666666"/>
                </a:solidFill>
                <a:latin typeface=""/>
              </a:rPr>
              <a:t>NoL_Vis_PDF</a:t>
            </a:r>
            <a:r>
              <a:rPr lang="en-US" altLang="zh-CN" dirty="0">
                <a:solidFill>
                  <a:srgbClr val="666666"/>
                </a:solidFill>
                <a:latin typeface=""/>
              </a:rPr>
              <a:t>;</a:t>
            </a:r>
          </a:p>
          <a:p>
            <a:r>
              <a:rPr lang="en-US" altLang="zh-CN" dirty="0">
                <a:latin typeface=""/>
              </a:rPr>
              <a:t>            B += Fc * </a:t>
            </a:r>
            <a:r>
              <a:rPr lang="en-US" altLang="zh-CN" dirty="0" err="1">
                <a:latin typeface=""/>
              </a:rPr>
              <a:t>NoL_Vis_PDF</a:t>
            </a:r>
            <a:r>
              <a:rPr lang="en-US" altLang="zh-CN" dirty="0">
                <a:latin typeface=""/>
              </a:rPr>
              <a:t>;</a:t>
            </a:r>
          </a:p>
          <a:p>
            <a:r>
              <a:rPr lang="zh-CN" altLang="en-US" dirty="0">
                <a:latin typeface=""/>
              </a:rPr>
              <a:t>        </a:t>
            </a:r>
            <a:r>
              <a:rPr lang="en-US" altLang="zh-CN" dirty="0">
                <a:latin typeface=""/>
              </a:rPr>
              <a:t>}</a:t>
            </a:r>
          </a:p>
          <a:p>
            <a:r>
              <a:rPr lang="zh-CN" altLang="en-US" dirty="0">
                <a:latin typeface=""/>
              </a:rPr>
              <a:t>    </a:t>
            </a:r>
            <a:r>
              <a:rPr lang="en-US" altLang="zh-CN" dirty="0">
                <a:latin typeface=""/>
              </a:rPr>
              <a:t>}</a:t>
            </a:r>
          </a:p>
          <a:p>
            <a:r>
              <a:rPr lang="en-US" altLang="zh-CN" dirty="0">
                <a:latin typeface=""/>
              </a:rPr>
              <a:t>    Vector2 res = </a:t>
            </a:r>
            <a:r>
              <a:rPr lang="en-US" altLang="zh-CN" b="1" dirty="0">
                <a:solidFill>
                  <a:srgbClr val="008000"/>
                </a:solidFill>
                <a:latin typeface=""/>
              </a:rPr>
              <a:t>new Vector2(A, B);</a:t>
            </a:r>
          </a:p>
          <a:p>
            <a:r>
              <a:rPr lang="en-US" altLang="zh-CN" dirty="0">
                <a:latin typeface=""/>
              </a:rPr>
              <a:t>    res /= </a:t>
            </a:r>
            <a:r>
              <a:rPr lang="en-US" altLang="zh-CN" dirty="0" err="1">
                <a:latin typeface=""/>
              </a:rPr>
              <a:t>NumSamples</a:t>
            </a:r>
            <a:r>
              <a:rPr lang="en-US" altLang="zh-CN" dirty="0">
                <a:latin typeface=""/>
              </a:rPr>
              <a:t>;</a:t>
            </a:r>
          </a:p>
          <a:p>
            <a:r>
              <a:rPr lang="en-US" altLang="zh-CN" dirty="0">
                <a:latin typeface=""/>
              </a:rPr>
              <a:t>    </a:t>
            </a:r>
            <a:r>
              <a:rPr lang="en-US" altLang="zh-CN" b="1" dirty="0">
                <a:solidFill>
                  <a:srgbClr val="008000"/>
                </a:solidFill>
                <a:latin typeface=""/>
              </a:rPr>
              <a:t>return res;</a:t>
            </a:r>
          </a:p>
          <a:p>
            <a:r>
              <a:rPr lang="en-US" altLang="zh-CN" dirty="0">
                <a:latin typeface=""/>
              </a:rPr>
              <a:t>}</a:t>
            </a:r>
          </a:p>
        </p:txBody>
      </p:sp>
    </p:spTree>
    <p:extLst>
      <p:ext uri="{BB962C8B-B14F-4D97-AF65-F5344CB8AC3E}">
        <p14:creationId xmlns:p14="http://schemas.microsoft.com/office/powerpoint/2010/main" val="3525020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间接光</a:t>
            </a:r>
            <a:r>
              <a:rPr lang="en-US" altLang="zh-CN" dirty="0" smtClean="0"/>
              <a:t>-</a:t>
            </a:r>
            <a:r>
              <a:rPr lang="zh-CN" altLang="en-US" dirty="0" smtClean="0"/>
              <a:t>镜面反射</a:t>
            </a:r>
            <a:endParaRPr lang="zh-CN" altLang="en-US" dirty="0"/>
          </a:p>
        </p:txBody>
      </p:sp>
      <p:pic>
        <p:nvPicPr>
          <p:cNvPr id="12290" name="Picture 2" descr="preview"/>
          <p:cNvPicPr>
            <a:picLocks noChangeAspect="1" noChangeArrowheads="1"/>
          </p:cNvPicPr>
          <p:nvPr/>
        </p:nvPicPr>
        <p:blipFill rotWithShape="1">
          <a:blip r:embed="rId3">
            <a:extLst>
              <a:ext uri="{28A0092B-C50C-407E-A947-70E740481C1C}">
                <a14:useLocalDpi xmlns:a14="http://schemas.microsoft.com/office/drawing/2010/main" val="0"/>
              </a:ext>
            </a:extLst>
          </a:blip>
          <a:srcRect l="67995" r="3836"/>
          <a:stretch/>
        </p:blipFill>
        <p:spPr bwMode="auto">
          <a:xfrm>
            <a:off x="8449056" y="258148"/>
            <a:ext cx="2865120" cy="153951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665" y="2341309"/>
            <a:ext cx="3441192" cy="3441192"/>
          </a:xfrm>
          <a:prstGeom prst="rect">
            <a:avLst/>
          </a:prstGeom>
        </p:spPr>
      </p:pic>
      <p:sp>
        <p:nvSpPr>
          <p:cNvPr id="5" name="矩形 4"/>
          <p:cNvSpPr/>
          <p:nvPr/>
        </p:nvSpPr>
        <p:spPr>
          <a:xfrm>
            <a:off x="4402680" y="2080052"/>
            <a:ext cx="8230969" cy="2585323"/>
          </a:xfrm>
          <a:prstGeom prst="rect">
            <a:avLst/>
          </a:prstGeom>
        </p:spPr>
        <p:txBody>
          <a:bodyPr wrap="square">
            <a:spAutoFit/>
          </a:bodyPr>
          <a:lstStyle/>
          <a:p>
            <a:r>
              <a:rPr lang="en-US" altLang="zh-CN" dirty="0">
                <a:latin typeface=""/>
              </a:rPr>
              <a:t>half3 </a:t>
            </a:r>
            <a:r>
              <a:rPr lang="en-US" altLang="zh-CN" dirty="0" err="1">
                <a:solidFill>
                  <a:srgbClr val="0000FF"/>
                </a:solidFill>
                <a:latin typeface=""/>
              </a:rPr>
              <a:t>EnvBRDFApprox</a:t>
            </a:r>
            <a:r>
              <a:rPr lang="en-US" altLang="zh-CN" dirty="0">
                <a:solidFill>
                  <a:srgbClr val="0000FF"/>
                </a:solidFill>
                <a:latin typeface=""/>
              </a:rPr>
              <a:t>( half3 </a:t>
            </a:r>
            <a:r>
              <a:rPr lang="en-US" altLang="zh-CN" dirty="0" err="1">
                <a:solidFill>
                  <a:srgbClr val="0000FF"/>
                </a:solidFill>
                <a:latin typeface=""/>
              </a:rPr>
              <a:t>SpecularColor</a:t>
            </a:r>
            <a:r>
              <a:rPr lang="en-US" altLang="zh-CN" dirty="0">
                <a:solidFill>
                  <a:srgbClr val="0000FF"/>
                </a:solidFill>
                <a:latin typeface=""/>
              </a:rPr>
              <a:t>, half Roughness, half </a:t>
            </a:r>
            <a:r>
              <a:rPr lang="en-US" altLang="zh-CN" dirty="0" err="1">
                <a:solidFill>
                  <a:srgbClr val="0000FF"/>
                </a:solidFill>
                <a:latin typeface=""/>
              </a:rPr>
              <a:t>NoV</a:t>
            </a:r>
            <a:r>
              <a:rPr lang="en-US" altLang="zh-CN" dirty="0">
                <a:solidFill>
                  <a:srgbClr val="0000FF"/>
                </a:solidFill>
                <a:latin typeface=""/>
              </a:rPr>
              <a:t> )</a:t>
            </a:r>
          </a:p>
          <a:p>
            <a:r>
              <a:rPr lang="en-US" altLang="zh-CN" dirty="0">
                <a:latin typeface=""/>
              </a:rPr>
              <a:t>{</a:t>
            </a:r>
          </a:p>
          <a:p>
            <a:r>
              <a:rPr lang="en-US" altLang="zh-CN" dirty="0">
                <a:latin typeface=""/>
              </a:rPr>
              <a:t>    </a:t>
            </a:r>
            <a:r>
              <a:rPr lang="en-US" altLang="zh-CN" b="1" dirty="0" err="1">
                <a:solidFill>
                  <a:srgbClr val="008000"/>
                </a:solidFill>
                <a:latin typeface=""/>
              </a:rPr>
              <a:t>const</a:t>
            </a:r>
            <a:r>
              <a:rPr lang="en-US" altLang="zh-CN" b="1" dirty="0">
                <a:solidFill>
                  <a:srgbClr val="008000"/>
                </a:solidFill>
                <a:latin typeface=""/>
              </a:rPr>
              <a:t> half4 c0 = { -</a:t>
            </a:r>
            <a:r>
              <a:rPr lang="en-US" altLang="zh-CN" b="1" dirty="0">
                <a:solidFill>
                  <a:srgbClr val="666666"/>
                </a:solidFill>
                <a:latin typeface=""/>
              </a:rPr>
              <a:t>1, -0.0275, -0.572, 0.022 };</a:t>
            </a:r>
          </a:p>
          <a:p>
            <a:r>
              <a:rPr lang="en-US" altLang="zh-CN" dirty="0">
                <a:latin typeface=""/>
              </a:rPr>
              <a:t>    </a:t>
            </a:r>
            <a:r>
              <a:rPr lang="en-US" altLang="zh-CN" b="1" dirty="0" err="1">
                <a:solidFill>
                  <a:srgbClr val="008000"/>
                </a:solidFill>
                <a:latin typeface=""/>
              </a:rPr>
              <a:t>const</a:t>
            </a:r>
            <a:r>
              <a:rPr lang="en-US" altLang="zh-CN" b="1" dirty="0">
                <a:solidFill>
                  <a:srgbClr val="008000"/>
                </a:solidFill>
                <a:latin typeface=""/>
              </a:rPr>
              <a:t> half4 c1 = { </a:t>
            </a:r>
            <a:r>
              <a:rPr lang="en-US" altLang="zh-CN" b="1" dirty="0">
                <a:solidFill>
                  <a:srgbClr val="666666"/>
                </a:solidFill>
                <a:latin typeface=""/>
              </a:rPr>
              <a:t>1, 0.0425, 1.04, -0.04 };</a:t>
            </a:r>
          </a:p>
          <a:p>
            <a:r>
              <a:rPr lang="en-US" altLang="zh-CN" dirty="0">
                <a:latin typeface=""/>
              </a:rPr>
              <a:t>    half4 r = Roughness * c0 + c1;</a:t>
            </a:r>
          </a:p>
          <a:p>
            <a:r>
              <a:rPr lang="en-US" altLang="zh-CN" dirty="0">
                <a:latin typeface=""/>
              </a:rPr>
              <a:t>    half a004 = min( </a:t>
            </a:r>
            <a:r>
              <a:rPr lang="en-US" altLang="zh-CN" dirty="0" err="1">
                <a:latin typeface=""/>
              </a:rPr>
              <a:t>r.x</a:t>
            </a:r>
            <a:r>
              <a:rPr lang="en-US" altLang="zh-CN" dirty="0">
                <a:latin typeface=""/>
              </a:rPr>
              <a:t> * </a:t>
            </a:r>
            <a:r>
              <a:rPr lang="en-US" altLang="zh-CN" dirty="0" err="1">
                <a:latin typeface=""/>
              </a:rPr>
              <a:t>r.x</a:t>
            </a:r>
            <a:r>
              <a:rPr lang="en-US" altLang="zh-CN" dirty="0">
                <a:latin typeface=""/>
              </a:rPr>
              <a:t>, exp2( -</a:t>
            </a:r>
            <a:r>
              <a:rPr lang="en-US" altLang="zh-CN" dirty="0">
                <a:solidFill>
                  <a:srgbClr val="666666"/>
                </a:solidFill>
                <a:latin typeface=""/>
              </a:rPr>
              <a:t>9.28 * </a:t>
            </a:r>
            <a:r>
              <a:rPr lang="en-US" altLang="zh-CN" dirty="0" err="1">
                <a:solidFill>
                  <a:srgbClr val="666666"/>
                </a:solidFill>
                <a:latin typeface=""/>
              </a:rPr>
              <a:t>NoV</a:t>
            </a:r>
            <a:r>
              <a:rPr lang="en-US" altLang="zh-CN" dirty="0">
                <a:solidFill>
                  <a:srgbClr val="666666"/>
                </a:solidFill>
                <a:latin typeface=""/>
              </a:rPr>
              <a:t> ) ) * </a:t>
            </a:r>
            <a:r>
              <a:rPr lang="en-US" altLang="zh-CN" dirty="0" err="1">
                <a:solidFill>
                  <a:srgbClr val="666666"/>
                </a:solidFill>
                <a:latin typeface=""/>
              </a:rPr>
              <a:t>r.x</a:t>
            </a:r>
            <a:r>
              <a:rPr lang="en-US" altLang="zh-CN" dirty="0">
                <a:solidFill>
                  <a:srgbClr val="666666"/>
                </a:solidFill>
                <a:latin typeface=""/>
              </a:rPr>
              <a:t> + </a:t>
            </a:r>
            <a:r>
              <a:rPr lang="en-US" altLang="zh-CN" dirty="0" err="1">
                <a:solidFill>
                  <a:srgbClr val="666666"/>
                </a:solidFill>
                <a:latin typeface=""/>
              </a:rPr>
              <a:t>r.y</a:t>
            </a:r>
            <a:r>
              <a:rPr lang="en-US" altLang="zh-CN" dirty="0">
                <a:solidFill>
                  <a:srgbClr val="666666"/>
                </a:solidFill>
                <a:latin typeface=""/>
              </a:rPr>
              <a:t>;</a:t>
            </a:r>
          </a:p>
          <a:p>
            <a:r>
              <a:rPr lang="en-US" altLang="zh-CN" dirty="0">
                <a:latin typeface=""/>
              </a:rPr>
              <a:t>    half2 AB = half2( -</a:t>
            </a:r>
            <a:r>
              <a:rPr lang="en-US" altLang="zh-CN" dirty="0">
                <a:solidFill>
                  <a:srgbClr val="666666"/>
                </a:solidFill>
                <a:latin typeface=""/>
              </a:rPr>
              <a:t>1.04, 1.04 ) * a004 + r.zw;</a:t>
            </a:r>
          </a:p>
          <a:p>
            <a:r>
              <a:rPr lang="en-US" altLang="zh-CN" dirty="0">
                <a:latin typeface=""/>
              </a:rPr>
              <a:t>    </a:t>
            </a:r>
            <a:r>
              <a:rPr lang="en-US" altLang="zh-CN" b="1" dirty="0">
                <a:solidFill>
                  <a:srgbClr val="008000"/>
                </a:solidFill>
                <a:latin typeface=""/>
              </a:rPr>
              <a:t>return </a:t>
            </a:r>
            <a:r>
              <a:rPr lang="en-US" altLang="zh-CN" b="1" dirty="0" err="1">
                <a:solidFill>
                  <a:srgbClr val="008000"/>
                </a:solidFill>
                <a:latin typeface=""/>
              </a:rPr>
              <a:t>SpecularColor</a:t>
            </a:r>
            <a:r>
              <a:rPr lang="en-US" altLang="zh-CN" b="1" dirty="0">
                <a:solidFill>
                  <a:srgbClr val="008000"/>
                </a:solidFill>
                <a:latin typeface=""/>
              </a:rPr>
              <a:t> * </a:t>
            </a:r>
            <a:r>
              <a:rPr lang="en-US" altLang="zh-CN" b="1" dirty="0" err="1">
                <a:solidFill>
                  <a:srgbClr val="008000"/>
                </a:solidFill>
                <a:latin typeface=""/>
              </a:rPr>
              <a:t>AB.x</a:t>
            </a:r>
            <a:r>
              <a:rPr lang="en-US" altLang="zh-CN" b="1" dirty="0">
                <a:solidFill>
                  <a:srgbClr val="008000"/>
                </a:solidFill>
                <a:latin typeface=""/>
              </a:rPr>
              <a:t> + </a:t>
            </a:r>
            <a:r>
              <a:rPr lang="en-US" altLang="zh-CN" b="1" dirty="0" err="1">
                <a:solidFill>
                  <a:srgbClr val="008000"/>
                </a:solidFill>
                <a:latin typeface=""/>
              </a:rPr>
              <a:t>AB.y</a:t>
            </a:r>
            <a:r>
              <a:rPr lang="en-US" altLang="zh-CN" b="1" dirty="0">
                <a:solidFill>
                  <a:srgbClr val="008000"/>
                </a:solidFill>
                <a:latin typeface=""/>
              </a:rPr>
              <a:t>;</a:t>
            </a:r>
          </a:p>
          <a:p>
            <a:r>
              <a:rPr lang="en-US" altLang="zh-CN" dirty="0">
                <a:latin typeface=""/>
              </a:rPr>
              <a:t>}</a:t>
            </a:r>
          </a:p>
        </p:txBody>
      </p:sp>
    </p:spTree>
    <p:extLst>
      <p:ext uri="{BB962C8B-B14F-4D97-AF65-F5344CB8AC3E}">
        <p14:creationId xmlns:p14="http://schemas.microsoft.com/office/powerpoint/2010/main" val="5062706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传统光照模型</a:t>
            </a:r>
            <a:r>
              <a:rPr lang="en-US" altLang="zh-CN" dirty="0"/>
              <a:t>-</a:t>
            </a:r>
            <a:r>
              <a:rPr lang="zh-CN" altLang="en-US" dirty="0"/>
              <a:t>镜面反射</a:t>
            </a:r>
          </a:p>
        </p:txBody>
      </p:sp>
      <p:pic>
        <p:nvPicPr>
          <p:cNvPr id="5" name="图片 4"/>
          <p:cNvPicPr>
            <a:picLocks noChangeAspect="1"/>
          </p:cNvPicPr>
          <p:nvPr/>
        </p:nvPicPr>
        <p:blipFill>
          <a:blip r:embed="rId2"/>
          <a:stretch>
            <a:fillRect/>
          </a:stretch>
        </p:blipFill>
        <p:spPr>
          <a:xfrm>
            <a:off x="845127" y="2556588"/>
            <a:ext cx="3297665" cy="3236218"/>
          </a:xfrm>
          <a:prstGeom prst="rect">
            <a:avLst/>
          </a:prstGeom>
        </p:spPr>
      </p:pic>
      <p:sp>
        <p:nvSpPr>
          <p:cNvPr id="7" name="矩形 6"/>
          <p:cNvSpPr/>
          <p:nvPr/>
        </p:nvSpPr>
        <p:spPr>
          <a:xfrm>
            <a:off x="4758555" y="2556588"/>
            <a:ext cx="7332457" cy="461665"/>
          </a:xfrm>
          <a:prstGeom prst="rect">
            <a:avLst/>
          </a:prstGeom>
        </p:spPr>
        <p:txBody>
          <a:bodyPr wrap="none">
            <a:spAutoFit/>
          </a:bodyPr>
          <a:lstStyle/>
          <a:p>
            <a:r>
              <a:rPr lang="zh-CN" altLang="en-US" sz="2400" dirty="0">
                <a:latin typeface="等线" panose="02010600030101010101" pitchFamily="2" charset="-122"/>
                <a:ea typeface="等线" panose="02010600030101010101" pitchFamily="2" charset="-122"/>
              </a:rPr>
              <a:t>出现在物体向光面，一个明显 比周围亮很多的光斑。</a:t>
            </a:r>
          </a:p>
        </p:txBody>
      </p:sp>
      <p:pic>
        <p:nvPicPr>
          <p:cNvPr id="9" name="图片 8"/>
          <p:cNvPicPr>
            <a:picLocks noChangeAspect="1"/>
          </p:cNvPicPr>
          <p:nvPr/>
        </p:nvPicPr>
        <p:blipFill rotWithShape="1">
          <a:blip r:embed="rId3"/>
          <a:srcRect r="16285"/>
          <a:stretch/>
        </p:blipFill>
        <p:spPr>
          <a:xfrm>
            <a:off x="862731" y="2556588"/>
            <a:ext cx="3261400" cy="3253428"/>
          </a:xfrm>
          <a:prstGeom prst="rect">
            <a:avLst/>
          </a:prstGeom>
        </p:spPr>
      </p:pic>
      <p:sp>
        <p:nvSpPr>
          <p:cNvPr id="6" name="下箭头 5"/>
          <p:cNvSpPr/>
          <p:nvPr/>
        </p:nvSpPr>
        <p:spPr>
          <a:xfrm rot="19843654">
            <a:off x="941437" y="1302862"/>
            <a:ext cx="479182" cy="17796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stretch>
            <a:fillRect/>
          </a:stretch>
        </p:blipFill>
        <p:spPr>
          <a:xfrm>
            <a:off x="5536958" y="4219341"/>
            <a:ext cx="2514600" cy="1590675"/>
          </a:xfrm>
          <a:prstGeom prst="rect">
            <a:avLst/>
          </a:prstGeom>
        </p:spPr>
      </p:pic>
    </p:spTree>
    <p:extLst>
      <p:ext uri="{BB962C8B-B14F-4D97-AF65-F5344CB8AC3E}">
        <p14:creationId xmlns:p14="http://schemas.microsoft.com/office/powerpoint/2010/main" val="197171448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性能对比</a:t>
            </a:r>
            <a:endParaRPr lang="zh-CN" altLang="en-US" dirty="0"/>
          </a:p>
        </p:txBody>
      </p:sp>
      <p:sp>
        <p:nvSpPr>
          <p:cNvPr id="3" name="内容占位符 2"/>
          <p:cNvSpPr>
            <a:spLocks noGrp="1"/>
          </p:cNvSpPr>
          <p:nvPr>
            <p:ph idx="1"/>
          </p:nvPr>
        </p:nvSpPr>
        <p:spPr/>
        <p:txBody>
          <a:bodyPr/>
          <a:lstStyle/>
          <a:p>
            <a:r>
              <a:rPr lang="zh-CN" altLang="en-US" dirty="0" smtClean="0"/>
              <a:t>测试方式：将材质覆盖整个屏幕，</a:t>
            </a:r>
            <a:r>
              <a:rPr lang="en-US" altLang="zh-CN" dirty="0" smtClean="0"/>
              <a:t>shader</a:t>
            </a:r>
            <a:r>
              <a:rPr lang="zh-CN" altLang="en-US" dirty="0" smtClean="0"/>
              <a:t>内循环计算</a:t>
            </a:r>
            <a:endParaRPr lang="en-US" altLang="zh-CN" dirty="0" smtClean="0"/>
          </a:p>
        </p:txBody>
      </p:sp>
      <p:graphicFrame>
        <p:nvGraphicFramePr>
          <p:cNvPr id="4" name="表格 3"/>
          <p:cNvGraphicFramePr>
            <a:graphicFrameLocks noGrp="1"/>
          </p:cNvGraphicFramePr>
          <p:nvPr>
            <p:extLst>
              <p:ext uri="{D42A27DB-BD31-4B8C-83A1-F6EECF244321}">
                <p14:modId xmlns:p14="http://schemas.microsoft.com/office/powerpoint/2010/main" val="1851574090"/>
              </p:ext>
            </p:extLst>
          </p:nvPr>
        </p:nvGraphicFramePr>
        <p:xfrm>
          <a:off x="2571459" y="2898248"/>
          <a:ext cx="6270660" cy="1483360"/>
        </p:xfrm>
        <a:graphic>
          <a:graphicData uri="http://schemas.openxmlformats.org/drawingml/2006/table">
            <a:tbl>
              <a:tblPr firstRow="1" bandRow="1">
                <a:tableStyleId>{5C22544A-7EE6-4342-B048-85BDC9FD1C3A}</a:tableStyleId>
              </a:tblPr>
              <a:tblGrid>
                <a:gridCol w="1567665">
                  <a:extLst>
                    <a:ext uri="{9D8B030D-6E8A-4147-A177-3AD203B41FA5}">
                      <a16:colId xmlns:a16="http://schemas.microsoft.com/office/drawing/2014/main" val="2580067054"/>
                    </a:ext>
                  </a:extLst>
                </a:gridCol>
                <a:gridCol w="1567665">
                  <a:extLst>
                    <a:ext uri="{9D8B030D-6E8A-4147-A177-3AD203B41FA5}">
                      <a16:colId xmlns:a16="http://schemas.microsoft.com/office/drawing/2014/main" val="2050409732"/>
                    </a:ext>
                  </a:extLst>
                </a:gridCol>
                <a:gridCol w="1567665">
                  <a:extLst>
                    <a:ext uri="{9D8B030D-6E8A-4147-A177-3AD203B41FA5}">
                      <a16:colId xmlns:a16="http://schemas.microsoft.com/office/drawing/2014/main" val="3235263469"/>
                    </a:ext>
                  </a:extLst>
                </a:gridCol>
                <a:gridCol w="1567665">
                  <a:extLst>
                    <a:ext uri="{9D8B030D-6E8A-4147-A177-3AD203B41FA5}">
                      <a16:colId xmlns:a16="http://schemas.microsoft.com/office/drawing/2014/main" val="4172521287"/>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err="1" smtClean="0"/>
                        <a:t>ms</a:t>
                      </a:r>
                      <a:r>
                        <a:rPr lang="en-US" altLang="zh-CN" dirty="0" smtClean="0"/>
                        <a:t>/</a:t>
                      </a:r>
                      <a:r>
                        <a:rPr lang="zh-CN" altLang="en-US" dirty="0" smtClean="0"/>
                        <a:t>次</a:t>
                      </a:r>
                    </a:p>
                  </a:txBody>
                  <a:tcPr/>
                </a:tc>
                <a:tc>
                  <a:txBody>
                    <a:bodyPr/>
                    <a:lstStyle/>
                    <a:p>
                      <a:r>
                        <a:rPr lang="en-US" altLang="zh-CN" dirty="0" smtClean="0"/>
                        <a:t>2000</a:t>
                      </a:r>
                      <a:endParaRPr lang="zh-CN" altLang="en-US" dirty="0"/>
                    </a:p>
                  </a:txBody>
                  <a:tcPr/>
                </a:tc>
                <a:tc>
                  <a:txBody>
                    <a:bodyPr/>
                    <a:lstStyle/>
                    <a:p>
                      <a:r>
                        <a:rPr lang="en-US" altLang="zh-CN" sz="1800" b="1" kern="1200" dirty="0" smtClean="0">
                          <a:solidFill>
                            <a:schemeClr val="lt1"/>
                          </a:solidFill>
                          <a:latin typeface="+mn-lt"/>
                          <a:ea typeface="+mn-ea"/>
                          <a:cs typeface="+mn-cs"/>
                        </a:rPr>
                        <a:t>5000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lt1"/>
                          </a:solidFill>
                          <a:latin typeface="+mn-lt"/>
                          <a:ea typeface="+mn-ea"/>
                          <a:cs typeface="+mn-cs"/>
                        </a:rPr>
                        <a:t>10000</a:t>
                      </a:r>
                      <a:endParaRPr lang="zh-CN" altLang="en-US" dirty="0" smtClean="0"/>
                    </a:p>
                  </a:txBody>
                  <a:tcPr/>
                </a:tc>
                <a:extLst>
                  <a:ext uri="{0D108BD9-81ED-4DB2-BD59-A6C34878D82A}">
                    <a16:rowId xmlns:a16="http://schemas.microsoft.com/office/drawing/2014/main" val="4241427380"/>
                  </a:ext>
                </a:extLst>
              </a:tr>
              <a:tr h="370840">
                <a:tc>
                  <a:txBody>
                    <a:bodyPr/>
                    <a:lstStyle/>
                    <a:p>
                      <a:r>
                        <a:rPr lang="en-US" altLang="zh-CN" dirty="0" err="1" smtClean="0"/>
                        <a:t>Blinn-Phong</a:t>
                      </a:r>
                      <a:endParaRPr lang="zh-CN" altLang="en-US" dirty="0"/>
                    </a:p>
                  </a:txBody>
                  <a:tcPr/>
                </a:tc>
                <a:tc>
                  <a:txBody>
                    <a:bodyPr/>
                    <a:lstStyle/>
                    <a:p>
                      <a:pPr algn="r" fontAlgn="b"/>
                      <a:r>
                        <a:rPr lang="en-US" altLang="zh-CN" sz="1800" kern="1200" dirty="0">
                          <a:solidFill>
                            <a:schemeClr val="dk1"/>
                          </a:solidFill>
                          <a:latin typeface="+mn-lt"/>
                          <a:ea typeface="+mn-ea"/>
                          <a:cs typeface="+mn-cs"/>
                        </a:rPr>
                        <a:t>0.001125</a:t>
                      </a:r>
                    </a:p>
                  </a:txBody>
                  <a:tcPr marL="9525" marR="9525" marT="9525" marB="0" anchor="b"/>
                </a:tc>
                <a:tc>
                  <a:txBody>
                    <a:bodyPr/>
                    <a:lstStyle/>
                    <a:p>
                      <a:pPr algn="r" fontAlgn="b"/>
                      <a:r>
                        <a:rPr lang="en-US" altLang="zh-CN" sz="1800" kern="1200">
                          <a:solidFill>
                            <a:schemeClr val="dk1"/>
                          </a:solidFill>
                          <a:latin typeface="+mn-lt"/>
                          <a:ea typeface="+mn-ea"/>
                          <a:cs typeface="+mn-cs"/>
                        </a:rPr>
                        <a:t>0.00119</a:t>
                      </a:r>
                    </a:p>
                  </a:txBody>
                  <a:tcPr marL="9525" marR="9525" marT="9525" marB="0" anchor="b"/>
                </a:tc>
                <a:tc>
                  <a:txBody>
                    <a:bodyPr/>
                    <a:lstStyle/>
                    <a:p>
                      <a:pPr algn="r" fontAlgn="b"/>
                      <a:r>
                        <a:rPr lang="en-US" altLang="zh-CN" sz="1800" kern="1200" dirty="0">
                          <a:solidFill>
                            <a:schemeClr val="dk1"/>
                          </a:solidFill>
                          <a:latin typeface="+mn-lt"/>
                          <a:ea typeface="+mn-ea"/>
                          <a:cs typeface="+mn-cs"/>
                        </a:rPr>
                        <a:t>0.0012</a:t>
                      </a:r>
                    </a:p>
                  </a:txBody>
                  <a:tcPr marL="9525" marR="9525" marT="9525" marB="0" anchor="b"/>
                </a:tc>
                <a:extLst>
                  <a:ext uri="{0D108BD9-81ED-4DB2-BD59-A6C34878D82A}">
                    <a16:rowId xmlns:a16="http://schemas.microsoft.com/office/drawing/2014/main" val="2304220200"/>
                  </a:ext>
                </a:extLst>
              </a:tr>
              <a:tr h="370840">
                <a:tc>
                  <a:txBody>
                    <a:bodyPr/>
                    <a:lstStyle/>
                    <a:p>
                      <a:r>
                        <a:rPr lang="en-US" altLang="zh-CN" dirty="0" smtClean="0"/>
                        <a:t>PBR</a:t>
                      </a:r>
                      <a:endParaRPr lang="zh-CN" altLang="en-US" dirty="0"/>
                    </a:p>
                  </a:txBody>
                  <a:tcPr/>
                </a:tc>
                <a:tc>
                  <a:txBody>
                    <a:bodyPr/>
                    <a:lstStyle/>
                    <a:p>
                      <a:pPr algn="r" fontAlgn="b"/>
                      <a:r>
                        <a:rPr lang="en-US" altLang="zh-CN" sz="1800" kern="1200" dirty="0">
                          <a:solidFill>
                            <a:schemeClr val="dk1"/>
                          </a:solidFill>
                          <a:latin typeface="+mn-lt"/>
                          <a:ea typeface="+mn-ea"/>
                          <a:cs typeface="+mn-cs"/>
                        </a:rPr>
                        <a:t>0.0575</a:t>
                      </a:r>
                    </a:p>
                  </a:txBody>
                  <a:tcPr marL="9525" marR="9525" marT="9525" marB="0" anchor="b"/>
                </a:tc>
                <a:tc>
                  <a:txBody>
                    <a:bodyPr/>
                    <a:lstStyle/>
                    <a:p>
                      <a:pPr algn="r" fontAlgn="b"/>
                      <a:r>
                        <a:rPr lang="en-US" altLang="zh-CN" sz="1800" kern="1200" dirty="0">
                          <a:solidFill>
                            <a:schemeClr val="dk1"/>
                          </a:solidFill>
                          <a:latin typeface="+mn-lt"/>
                          <a:ea typeface="+mn-ea"/>
                          <a:cs typeface="+mn-cs"/>
                        </a:rPr>
                        <a:t>0.0586</a:t>
                      </a:r>
                    </a:p>
                  </a:txBody>
                  <a:tcPr marL="9525" marR="9525" marT="9525" marB="0" anchor="b"/>
                </a:tc>
                <a:tc>
                  <a:txBody>
                    <a:bodyPr/>
                    <a:lstStyle/>
                    <a:p>
                      <a:pPr algn="r" fontAlgn="b"/>
                      <a:r>
                        <a:rPr lang="en-US" altLang="zh-CN" sz="1800" kern="1200">
                          <a:solidFill>
                            <a:schemeClr val="dk1"/>
                          </a:solidFill>
                          <a:latin typeface="+mn-lt"/>
                          <a:ea typeface="+mn-ea"/>
                          <a:cs typeface="+mn-cs"/>
                        </a:rPr>
                        <a:t>0.0598</a:t>
                      </a:r>
                    </a:p>
                  </a:txBody>
                  <a:tcPr marL="9525" marR="9525" marT="9525" marB="0" anchor="b"/>
                </a:tc>
                <a:extLst>
                  <a:ext uri="{0D108BD9-81ED-4DB2-BD59-A6C34878D82A}">
                    <a16:rowId xmlns:a16="http://schemas.microsoft.com/office/drawing/2014/main" val="1440457922"/>
                  </a:ext>
                </a:extLst>
              </a:tr>
              <a:tr h="370840">
                <a:tc>
                  <a:txBody>
                    <a:bodyPr/>
                    <a:lstStyle/>
                    <a:p>
                      <a:r>
                        <a:rPr lang="en-US" altLang="zh-CN" dirty="0" smtClean="0"/>
                        <a:t>PBR-</a:t>
                      </a:r>
                      <a:r>
                        <a:rPr lang="zh-CN" altLang="en-US" dirty="0" smtClean="0"/>
                        <a:t>直接光</a:t>
                      </a:r>
                      <a:endParaRPr lang="zh-CN" altLang="en-US" dirty="0"/>
                    </a:p>
                  </a:txBody>
                  <a:tcPr/>
                </a:tc>
                <a:tc>
                  <a:txBody>
                    <a:bodyPr/>
                    <a:lstStyle/>
                    <a:p>
                      <a:pPr algn="r" fontAlgn="b"/>
                      <a:r>
                        <a:rPr lang="en-US" altLang="zh-CN" sz="1800" kern="1200" dirty="0">
                          <a:solidFill>
                            <a:schemeClr val="dk1"/>
                          </a:solidFill>
                          <a:latin typeface="+mn-lt"/>
                          <a:ea typeface="+mn-ea"/>
                          <a:cs typeface="+mn-cs"/>
                        </a:rPr>
                        <a:t>0.0195</a:t>
                      </a:r>
                    </a:p>
                  </a:txBody>
                  <a:tcPr marL="9525" marR="9525" marT="9525" marB="0" anchor="b"/>
                </a:tc>
                <a:tc>
                  <a:txBody>
                    <a:bodyPr/>
                    <a:lstStyle/>
                    <a:p>
                      <a:pPr algn="r" fontAlgn="b"/>
                      <a:r>
                        <a:rPr lang="en-US" altLang="zh-CN" sz="1800" kern="1200" dirty="0">
                          <a:solidFill>
                            <a:schemeClr val="dk1"/>
                          </a:solidFill>
                          <a:latin typeface="+mn-lt"/>
                          <a:ea typeface="+mn-ea"/>
                          <a:cs typeface="+mn-cs"/>
                        </a:rPr>
                        <a:t>0.0206</a:t>
                      </a:r>
                    </a:p>
                  </a:txBody>
                  <a:tcPr marL="9525" marR="9525" marT="9525" marB="0" anchor="b"/>
                </a:tc>
                <a:tc>
                  <a:txBody>
                    <a:bodyPr/>
                    <a:lstStyle/>
                    <a:p>
                      <a:pPr algn="r" fontAlgn="b"/>
                      <a:r>
                        <a:rPr lang="en-US" altLang="zh-CN" sz="1800" kern="1200" dirty="0">
                          <a:solidFill>
                            <a:schemeClr val="dk1"/>
                          </a:solidFill>
                          <a:latin typeface="+mn-lt"/>
                          <a:ea typeface="+mn-ea"/>
                          <a:cs typeface="+mn-cs"/>
                        </a:rPr>
                        <a:t>0.02</a:t>
                      </a:r>
                    </a:p>
                  </a:txBody>
                  <a:tcPr marL="9525" marR="9525" marT="9525" marB="0" anchor="b"/>
                </a:tc>
                <a:extLst>
                  <a:ext uri="{0D108BD9-81ED-4DB2-BD59-A6C34878D82A}">
                    <a16:rowId xmlns:a16="http://schemas.microsoft.com/office/drawing/2014/main" val="3504515095"/>
                  </a:ext>
                </a:extLst>
              </a:tr>
            </a:tbl>
          </a:graphicData>
        </a:graphic>
      </p:graphicFrame>
      <p:pic>
        <p:nvPicPr>
          <p:cNvPr id="5" name="图片 4"/>
          <p:cNvPicPr>
            <a:picLocks noChangeAspect="1"/>
          </p:cNvPicPr>
          <p:nvPr/>
        </p:nvPicPr>
        <p:blipFill>
          <a:blip r:embed="rId3"/>
          <a:stretch>
            <a:fillRect/>
          </a:stretch>
        </p:blipFill>
        <p:spPr>
          <a:xfrm>
            <a:off x="12518550" y="719434"/>
            <a:ext cx="5314286" cy="5752381"/>
          </a:xfrm>
          <a:prstGeom prst="rect">
            <a:avLst/>
          </a:prstGeom>
        </p:spPr>
      </p:pic>
      <p:graphicFrame>
        <p:nvGraphicFramePr>
          <p:cNvPr id="6" name="表格 5"/>
          <p:cNvGraphicFramePr>
            <a:graphicFrameLocks noGrp="1"/>
          </p:cNvGraphicFramePr>
          <p:nvPr>
            <p:extLst>
              <p:ext uri="{D42A27DB-BD31-4B8C-83A1-F6EECF244321}">
                <p14:modId xmlns:p14="http://schemas.microsoft.com/office/powerpoint/2010/main" val="1990353335"/>
              </p:ext>
            </p:extLst>
          </p:nvPr>
        </p:nvGraphicFramePr>
        <p:xfrm>
          <a:off x="2571459" y="5121780"/>
          <a:ext cx="6270660" cy="1112520"/>
        </p:xfrm>
        <a:graphic>
          <a:graphicData uri="http://schemas.openxmlformats.org/drawingml/2006/table">
            <a:tbl>
              <a:tblPr firstRow="1" bandRow="1">
                <a:tableStyleId>{5C22544A-7EE6-4342-B048-85BDC9FD1C3A}</a:tableStyleId>
              </a:tblPr>
              <a:tblGrid>
                <a:gridCol w="1567665">
                  <a:extLst>
                    <a:ext uri="{9D8B030D-6E8A-4147-A177-3AD203B41FA5}">
                      <a16:colId xmlns:a16="http://schemas.microsoft.com/office/drawing/2014/main" val="2580067054"/>
                    </a:ext>
                  </a:extLst>
                </a:gridCol>
                <a:gridCol w="1567665">
                  <a:extLst>
                    <a:ext uri="{9D8B030D-6E8A-4147-A177-3AD203B41FA5}">
                      <a16:colId xmlns:a16="http://schemas.microsoft.com/office/drawing/2014/main" val="3836553216"/>
                    </a:ext>
                  </a:extLst>
                </a:gridCol>
                <a:gridCol w="1567665">
                  <a:extLst>
                    <a:ext uri="{9D8B030D-6E8A-4147-A177-3AD203B41FA5}">
                      <a16:colId xmlns:a16="http://schemas.microsoft.com/office/drawing/2014/main" val="94779683"/>
                    </a:ext>
                  </a:extLst>
                </a:gridCol>
                <a:gridCol w="1567665">
                  <a:extLst>
                    <a:ext uri="{9D8B030D-6E8A-4147-A177-3AD203B41FA5}">
                      <a16:colId xmlns:a16="http://schemas.microsoft.com/office/drawing/2014/main" val="4172521287"/>
                    </a:ext>
                  </a:extLst>
                </a:gridCol>
              </a:tblGrid>
              <a:tr h="370840">
                <a:tc>
                  <a:txBody>
                    <a:bodyPr/>
                    <a:lstStyle/>
                    <a:p>
                      <a:r>
                        <a:rPr lang="en-US" altLang="zh-CN" dirty="0" err="1" smtClean="0"/>
                        <a:t>ms</a:t>
                      </a:r>
                      <a:r>
                        <a:rPr lang="en-US" altLang="zh-CN" dirty="0" smtClean="0"/>
                        <a:t>/</a:t>
                      </a:r>
                      <a:r>
                        <a:rPr lang="zh-CN" altLang="en-US" dirty="0" smtClean="0"/>
                        <a:t>次</a:t>
                      </a:r>
                      <a:endParaRPr lang="zh-CN" altLang="en-US" dirty="0"/>
                    </a:p>
                  </a:txBody>
                  <a:tcPr/>
                </a:tc>
                <a:tc>
                  <a:txBody>
                    <a:bodyPr/>
                    <a:lstStyle/>
                    <a:p>
                      <a:r>
                        <a:rPr lang="en-US" altLang="zh-CN" dirty="0" smtClean="0"/>
                        <a:t>1000</a:t>
                      </a:r>
                      <a:endParaRPr lang="zh-CN" altLang="en-US" dirty="0"/>
                    </a:p>
                  </a:txBody>
                  <a:tcPr/>
                </a:tc>
                <a:tc>
                  <a:txBody>
                    <a:bodyPr/>
                    <a:lstStyle/>
                    <a:p>
                      <a:r>
                        <a:rPr lang="en-US" altLang="zh-CN" sz="1800" b="1" kern="1200" dirty="0" smtClean="0">
                          <a:solidFill>
                            <a:schemeClr val="lt1"/>
                          </a:solidFill>
                          <a:latin typeface="+mn-lt"/>
                          <a:ea typeface="+mn-ea"/>
                          <a:cs typeface="+mn-cs"/>
                        </a:rPr>
                        <a:t>5000</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200" dirty="0" smtClean="0">
                          <a:solidFill>
                            <a:schemeClr val="lt1"/>
                          </a:solidFill>
                          <a:latin typeface="+mn-lt"/>
                          <a:ea typeface="+mn-ea"/>
                          <a:cs typeface="+mn-cs"/>
                        </a:rPr>
                        <a:t>10000</a:t>
                      </a:r>
                      <a:endParaRPr lang="zh-CN" altLang="en-US" dirty="0" smtClean="0"/>
                    </a:p>
                  </a:txBody>
                  <a:tcPr/>
                </a:tc>
                <a:extLst>
                  <a:ext uri="{0D108BD9-81ED-4DB2-BD59-A6C34878D82A}">
                    <a16:rowId xmlns:a16="http://schemas.microsoft.com/office/drawing/2014/main" val="4241427380"/>
                  </a:ext>
                </a:extLst>
              </a:tr>
              <a:tr h="370840">
                <a:tc>
                  <a:txBody>
                    <a:bodyPr/>
                    <a:lstStyle/>
                    <a:p>
                      <a:r>
                        <a:rPr lang="en-US" altLang="zh-CN" dirty="0" err="1" smtClean="0"/>
                        <a:t>Blinn-Phong</a:t>
                      </a:r>
                      <a:endParaRPr lang="zh-CN" altLang="en-US" dirty="0"/>
                    </a:p>
                  </a:txBody>
                  <a:tcPr/>
                </a:tc>
                <a:tc>
                  <a:txBody>
                    <a:bodyPr/>
                    <a:lstStyle/>
                    <a:p>
                      <a:pPr algn="r" fontAlgn="b"/>
                      <a:r>
                        <a:rPr lang="en-US" altLang="zh-CN" sz="1800" kern="1200" dirty="0">
                          <a:solidFill>
                            <a:schemeClr val="dk1"/>
                          </a:solidFill>
                          <a:latin typeface="+mn-lt"/>
                          <a:ea typeface="+mn-ea"/>
                          <a:cs typeface="+mn-cs"/>
                        </a:rPr>
                        <a:t>0.27</a:t>
                      </a:r>
                    </a:p>
                  </a:txBody>
                  <a:tcPr marL="9525" marR="9525" marT="9525" marB="0" anchor="b"/>
                </a:tc>
                <a:tc>
                  <a:txBody>
                    <a:bodyPr/>
                    <a:lstStyle/>
                    <a:p>
                      <a:pPr algn="r" fontAlgn="b"/>
                      <a:r>
                        <a:rPr lang="en-US" altLang="zh-CN" sz="1800" kern="1200" dirty="0">
                          <a:solidFill>
                            <a:schemeClr val="dk1"/>
                          </a:solidFill>
                          <a:latin typeface="+mn-lt"/>
                          <a:ea typeface="+mn-ea"/>
                          <a:cs typeface="+mn-cs"/>
                        </a:rPr>
                        <a:t>0.238</a:t>
                      </a:r>
                    </a:p>
                  </a:txBody>
                  <a:tcPr marL="9525" marR="9525" marT="9525" marB="0" anchor="b"/>
                </a:tc>
                <a:tc>
                  <a:txBody>
                    <a:bodyPr/>
                    <a:lstStyle/>
                    <a:p>
                      <a:pPr algn="r" fontAlgn="b"/>
                      <a:r>
                        <a:rPr lang="en-US" altLang="zh-CN" sz="1800" kern="1200" dirty="0">
                          <a:solidFill>
                            <a:schemeClr val="dk1"/>
                          </a:solidFill>
                          <a:latin typeface="+mn-lt"/>
                          <a:ea typeface="+mn-ea"/>
                          <a:cs typeface="+mn-cs"/>
                        </a:rPr>
                        <a:t>0.224</a:t>
                      </a:r>
                    </a:p>
                  </a:txBody>
                  <a:tcPr marL="9525" marR="9525" marT="9525" marB="0" anchor="b"/>
                </a:tc>
                <a:extLst>
                  <a:ext uri="{0D108BD9-81ED-4DB2-BD59-A6C34878D82A}">
                    <a16:rowId xmlns:a16="http://schemas.microsoft.com/office/drawing/2014/main" val="2304220200"/>
                  </a:ext>
                </a:extLst>
              </a:tr>
              <a:tr h="370840">
                <a:tc>
                  <a:txBody>
                    <a:bodyPr/>
                    <a:lstStyle/>
                    <a:p>
                      <a:r>
                        <a:rPr lang="en-US" altLang="zh-CN" dirty="0" smtClean="0"/>
                        <a:t>PBR</a:t>
                      </a:r>
                    </a:p>
                  </a:txBody>
                  <a:tcPr/>
                </a:tc>
                <a:tc>
                  <a:txBody>
                    <a:bodyPr/>
                    <a:lstStyle/>
                    <a:p>
                      <a:pPr algn="r" fontAlgn="b"/>
                      <a:r>
                        <a:rPr lang="en-US" altLang="zh-CN" sz="1800" kern="1200">
                          <a:solidFill>
                            <a:schemeClr val="dk1"/>
                          </a:solidFill>
                          <a:latin typeface="+mn-lt"/>
                          <a:ea typeface="+mn-ea"/>
                          <a:cs typeface="+mn-cs"/>
                        </a:rPr>
                        <a:t>6.2</a:t>
                      </a:r>
                    </a:p>
                  </a:txBody>
                  <a:tcPr marL="9525" marR="9525" marT="9525" marB="0" anchor="b"/>
                </a:tc>
                <a:tc>
                  <a:txBody>
                    <a:bodyPr/>
                    <a:lstStyle/>
                    <a:p>
                      <a:pPr algn="r" fontAlgn="b"/>
                      <a:r>
                        <a:rPr lang="en-US" altLang="zh-CN" sz="1800" kern="1200" dirty="0">
                          <a:solidFill>
                            <a:schemeClr val="dk1"/>
                          </a:solidFill>
                          <a:latin typeface="+mn-lt"/>
                          <a:ea typeface="+mn-ea"/>
                          <a:cs typeface="+mn-cs"/>
                        </a:rPr>
                        <a:t>5.86</a:t>
                      </a:r>
                    </a:p>
                  </a:txBody>
                  <a:tcPr marL="9525" marR="9525" marT="9525" marB="0" anchor="b"/>
                </a:tc>
                <a:tc>
                  <a:txBody>
                    <a:bodyPr/>
                    <a:lstStyle/>
                    <a:p>
                      <a:pPr algn="r" fontAlgn="b"/>
                      <a:r>
                        <a:rPr lang="en-US" altLang="zh-CN" sz="1800" kern="1200" dirty="0">
                          <a:solidFill>
                            <a:schemeClr val="dk1"/>
                          </a:solidFill>
                          <a:latin typeface="+mn-lt"/>
                          <a:ea typeface="+mn-ea"/>
                          <a:cs typeface="+mn-cs"/>
                        </a:rPr>
                        <a:t>5.6</a:t>
                      </a:r>
                    </a:p>
                  </a:txBody>
                  <a:tcPr marL="9525" marR="9525" marT="9525" marB="0" anchor="b"/>
                </a:tc>
                <a:extLst>
                  <a:ext uri="{0D108BD9-81ED-4DB2-BD59-A6C34878D82A}">
                    <a16:rowId xmlns:a16="http://schemas.microsoft.com/office/drawing/2014/main" val="2362323754"/>
                  </a:ext>
                </a:extLst>
              </a:tr>
            </a:tbl>
          </a:graphicData>
        </a:graphic>
      </p:graphicFrame>
      <p:sp>
        <p:nvSpPr>
          <p:cNvPr id="7" name="矩形 6"/>
          <p:cNvSpPr/>
          <p:nvPr/>
        </p:nvSpPr>
        <p:spPr>
          <a:xfrm>
            <a:off x="4699141" y="6287149"/>
            <a:ext cx="2015295" cy="369332"/>
          </a:xfrm>
          <a:prstGeom prst="rect">
            <a:avLst/>
          </a:prstGeom>
        </p:spPr>
        <p:txBody>
          <a:bodyPr wrap="none">
            <a:spAutoFit/>
          </a:bodyPr>
          <a:lstStyle/>
          <a:p>
            <a:r>
              <a:rPr lang="en-US" altLang="zh-CN" dirty="0"/>
              <a:t>Android/OnePlus1</a:t>
            </a:r>
            <a:endParaRPr lang="zh-CN" altLang="en-US" dirty="0"/>
          </a:p>
        </p:txBody>
      </p:sp>
      <p:sp>
        <p:nvSpPr>
          <p:cNvPr id="8" name="矩形 7"/>
          <p:cNvSpPr/>
          <p:nvPr/>
        </p:nvSpPr>
        <p:spPr>
          <a:xfrm>
            <a:off x="5049397" y="4381608"/>
            <a:ext cx="1314784" cy="369332"/>
          </a:xfrm>
          <a:prstGeom prst="rect">
            <a:avLst/>
          </a:prstGeom>
        </p:spPr>
        <p:txBody>
          <a:bodyPr wrap="none">
            <a:spAutoFit/>
          </a:bodyPr>
          <a:lstStyle/>
          <a:p>
            <a:r>
              <a:rPr lang="en-US" altLang="zh-CN" dirty="0"/>
              <a:t>PC/GTX970</a:t>
            </a:r>
            <a:endParaRPr lang="zh-CN" altLang="en-US" dirty="0"/>
          </a:p>
        </p:txBody>
      </p:sp>
      <p:sp>
        <p:nvSpPr>
          <p:cNvPr id="9" name="文本框 8"/>
          <p:cNvSpPr txBox="1"/>
          <p:nvPr/>
        </p:nvSpPr>
        <p:spPr>
          <a:xfrm>
            <a:off x="9109227" y="4012276"/>
            <a:ext cx="659155" cy="369332"/>
          </a:xfrm>
          <a:prstGeom prst="rect">
            <a:avLst/>
          </a:prstGeom>
          <a:noFill/>
        </p:spPr>
        <p:txBody>
          <a:bodyPr wrap="none" rtlCol="0">
            <a:spAutoFit/>
          </a:bodyPr>
          <a:lstStyle/>
          <a:p>
            <a:r>
              <a:rPr lang="en-US" altLang="zh-CN" dirty="0" smtClean="0"/>
              <a:t>20</a:t>
            </a:r>
            <a:r>
              <a:rPr lang="zh-CN" altLang="en-US" dirty="0" smtClean="0"/>
              <a:t>倍</a:t>
            </a:r>
            <a:endParaRPr lang="zh-CN" altLang="en-US" dirty="0"/>
          </a:p>
        </p:txBody>
      </p:sp>
      <p:sp>
        <p:nvSpPr>
          <p:cNvPr id="10" name="文本框 9"/>
          <p:cNvSpPr txBox="1"/>
          <p:nvPr/>
        </p:nvSpPr>
        <p:spPr>
          <a:xfrm>
            <a:off x="9109227" y="3642944"/>
            <a:ext cx="659155" cy="369332"/>
          </a:xfrm>
          <a:prstGeom prst="rect">
            <a:avLst/>
          </a:prstGeom>
          <a:noFill/>
        </p:spPr>
        <p:txBody>
          <a:bodyPr wrap="none" rtlCol="0">
            <a:spAutoFit/>
          </a:bodyPr>
          <a:lstStyle/>
          <a:p>
            <a:r>
              <a:rPr lang="en-US" altLang="zh-CN" dirty="0" smtClean="0"/>
              <a:t>50</a:t>
            </a:r>
            <a:r>
              <a:rPr lang="zh-CN" altLang="en-US" dirty="0" smtClean="0"/>
              <a:t>倍</a:t>
            </a:r>
            <a:endParaRPr lang="zh-CN" altLang="en-US" dirty="0"/>
          </a:p>
        </p:txBody>
      </p:sp>
      <p:sp>
        <p:nvSpPr>
          <p:cNvPr id="12" name="文本框 11"/>
          <p:cNvSpPr txBox="1"/>
          <p:nvPr/>
        </p:nvSpPr>
        <p:spPr>
          <a:xfrm>
            <a:off x="9050563" y="5917817"/>
            <a:ext cx="659155" cy="369332"/>
          </a:xfrm>
          <a:prstGeom prst="rect">
            <a:avLst/>
          </a:prstGeom>
          <a:noFill/>
        </p:spPr>
        <p:txBody>
          <a:bodyPr wrap="none" rtlCol="0">
            <a:spAutoFit/>
          </a:bodyPr>
          <a:lstStyle/>
          <a:p>
            <a:r>
              <a:rPr lang="en-US" altLang="zh-CN" dirty="0" smtClean="0"/>
              <a:t>20</a:t>
            </a:r>
            <a:r>
              <a:rPr lang="zh-CN" altLang="en-US" dirty="0" smtClean="0"/>
              <a:t>倍</a:t>
            </a:r>
            <a:endParaRPr lang="zh-CN" altLang="en-US" dirty="0"/>
          </a:p>
        </p:txBody>
      </p:sp>
    </p:spTree>
    <p:extLst>
      <p:ext uri="{BB962C8B-B14F-4D97-AF65-F5344CB8AC3E}">
        <p14:creationId xmlns:p14="http://schemas.microsoft.com/office/powerpoint/2010/main" val="97087741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性能对比</a:t>
            </a:r>
          </a:p>
        </p:txBody>
      </p:sp>
      <p:graphicFrame>
        <p:nvGraphicFramePr>
          <p:cNvPr id="4" name="内容占位符 3"/>
          <p:cNvGraphicFramePr>
            <a:graphicFrameLocks noGrp="1"/>
          </p:cNvGraphicFramePr>
          <p:nvPr>
            <p:ph idx="1"/>
            <p:extLst>
              <p:ext uri="{D42A27DB-BD31-4B8C-83A1-F6EECF244321}">
                <p14:modId xmlns:p14="http://schemas.microsoft.com/office/powerpoint/2010/main" val="3880522311"/>
              </p:ext>
            </p:extLst>
          </p:nvPr>
        </p:nvGraphicFramePr>
        <p:xfrm>
          <a:off x="2151025" y="2066390"/>
          <a:ext cx="6705896" cy="2809597"/>
        </p:xfrm>
        <a:graphic>
          <a:graphicData uri="http://schemas.openxmlformats.org/drawingml/2006/table">
            <a:tbl>
              <a:tblPr>
                <a:tableStyleId>{5C22544A-7EE6-4342-B048-85BDC9FD1C3A}</a:tableStyleId>
              </a:tblPr>
              <a:tblGrid>
                <a:gridCol w="3335375">
                  <a:extLst>
                    <a:ext uri="{9D8B030D-6E8A-4147-A177-3AD203B41FA5}">
                      <a16:colId xmlns:a16="http://schemas.microsoft.com/office/drawing/2014/main" val="344787628"/>
                    </a:ext>
                  </a:extLst>
                </a:gridCol>
                <a:gridCol w="2069106">
                  <a:extLst>
                    <a:ext uri="{9D8B030D-6E8A-4147-A177-3AD203B41FA5}">
                      <a16:colId xmlns:a16="http://schemas.microsoft.com/office/drawing/2014/main" val="2831321752"/>
                    </a:ext>
                  </a:extLst>
                </a:gridCol>
                <a:gridCol w="1301415">
                  <a:extLst>
                    <a:ext uri="{9D8B030D-6E8A-4147-A177-3AD203B41FA5}">
                      <a16:colId xmlns:a16="http://schemas.microsoft.com/office/drawing/2014/main" val="18222711"/>
                    </a:ext>
                  </a:extLst>
                </a:gridCol>
              </a:tblGrid>
              <a:tr h="663150">
                <a:tc>
                  <a:txBody>
                    <a:bodyPr/>
                    <a:lstStyle/>
                    <a:p>
                      <a:pPr algn="l" fontAlgn="b"/>
                      <a:endParaRPr lang="en-US" sz="1800" b="0" i="0" u="sng" strike="noStrike" dirty="0">
                        <a:solidFill>
                          <a:srgbClr val="0563C1"/>
                        </a:solidFill>
                        <a:effectLst/>
                        <a:latin typeface="+mn-lt"/>
                        <a:ea typeface="等线" panose="02010600030101010101" pitchFamily="2" charset="-122"/>
                      </a:endParaRPr>
                    </a:p>
                  </a:txBody>
                  <a:tcPr marL="9525" marR="9525" marT="9525" marB="0" anchor="b"/>
                </a:tc>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sz="1800" u="none" strike="noStrike" kern="1200" dirty="0" err="1" smtClean="0">
                          <a:solidFill>
                            <a:schemeClr val="dk1"/>
                          </a:solidFill>
                          <a:effectLst/>
                          <a:latin typeface="+mn-lt"/>
                          <a:ea typeface="+mn-ea"/>
                          <a:cs typeface="+mn-cs"/>
                        </a:rPr>
                        <a:t>Fillrate</a:t>
                      </a:r>
                      <a:r>
                        <a:rPr lang="en-US" sz="1800" u="none" strike="noStrike" kern="1200" dirty="0" smtClean="0">
                          <a:solidFill>
                            <a:schemeClr val="dk1"/>
                          </a:solidFill>
                          <a:effectLst/>
                          <a:latin typeface="+mn-lt"/>
                          <a:ea typeface="+mn-ea"/>
                          <a:cs typeface="+mn-cs"/>
                        </a:rPr>
                        <a:t>( </a:t>
                      </a:r>
                      <a:r>
                        <a:rPr lang="en-US" altLang="zh-CN" sz="1800" u="none" strike="noStrike" kern="1200" dirty="0" smtClean="0">
                          <a:solidFill>
                            <a:schemeClr val="dk1"/>
                          </a:solidFill>
                          <a:effectLst/>
                          <a:latin typeface="+mn-lt"/>
                          <a:ea typeface="+mn-ea"/>
                          <a:cs typeface="+mn-cs"/>
                        </a:rPr>
                        <a:t>pixel GP/s)</a:t>
                      </a:r>
                    </a:p>
                  </a:txBody>
                  <a:tcPr marL="9525" marR="9525" marT="9525" marB="0" anchor="b"/>
                </a:tc>
                <a:tc>
                  <a:txBody>
                    <a:bodyPr/>
                    <a:lstStyle/>
                    <a:p>
                      <a:pPr algn="l" fontAlgn="b"/>
                      <a:r>
                        <a:rPr lang="en-US" sz="1800" u="none" strike="noStrike" kern="1200" dirty="0">
                          <a:solidFill>
                            <a:schemeClr val="dk1"/>
                          </a:solidFill>
                          <a:effectLst/>
                          <a:latin typeface="+mn-lt"/>
                          <a:ea typeface="+mn-ea"/>
                          <a:cs typeface="+mn-cs"/>
                        </a:rPr>
                        <a:t>GFLOPS</a:t>
                      </a:r>
                    </a:p>
                  </a:txBody>
                  <a:tcPr marL="9525" marR="9525" marT="9525" marB="0" anchor="b"/>
                </a:tc>
                <a:extLst>
                  <a:ext uri="{0D108BD9-81ED-4DB2-BD59-A6C34878D82A}">
                    <a16:rowId xmlns:a16="http://schemas.microsoft.com/office/drawing/2014/main" val="2424476702"/>
                  </a:ext>
                </a:extLst>
              </a:tr>
              <a:tr h="473869">
                <a:tc>
                  <a:txBody>
                    <a:bodyPr/>
                    <a:lstStyle/>
                    <a:p>
                      <a:pPr marL="0" marR="0" lvl="0" indent="0" algn="l" defTabSz="914400" rtl="0" eaLnBrk="1" fontAlgn="b" latinLnBrk="0" hangingPunct="1">
                        <a:lnSpc>
                          <a:spcPct val="100000"/>
                        </a:lnSpc>
                        <a:spcBef>
                          <a:spcPts val="0"/>
                        </a:spcBef>
                        <a:spcAft>
                          <a:spcPts val="0"/>
                        </a:spcAft>
                        <a:buClrTx/>
                        <a:buSzTx/>
                        <a:buFontTx/>
                        <a:buNone/>
                        <a:tabLst/>
                        <a:defRPr/>
                      </a:pPr>
                      <a:r>
                        <a:rPr lang="en-US" altLang="zh-CN" sz="1800" u="sng" strike="noStrike" dirty="0" smtClean="0">
                          <a:effectLst/>
                          <a:latin typeface="+mn-lt"/>
                          <a:hlinkClick r:id="rId2"/>
                        </a:rPr>
                        <a:t>Adreno 330</a:t>
                      </a:r>
                      <a:endParaRPr lang="en-US" altLang="zh-CN" sz="1800" b="0" i="0" u="sng" strike="noStrike" dirty="0" smtClean="0">
                        <a:solidFill>
                          <a:srgbClr val="0563C1"/>
                        </a:solidFill>
                        <a:effectLst/>
                        <a:latin typeface="+mn-lt"/>
                        <a:ea typeface="+mn-ea"/>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3.6</a:t>
                      </a: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115</a:t>
                      </a:r>
                    </a:p>
                  </a:txBody>
                  <a:tcPr marL="9525" marR="9525" marT="9525" marB="0" anchor="b"/>
                </a:tc>
                <a:extLst>
                  <a:ext uri="{0D108BD9-81ED-4DB2-BD59-A6C34878D82A}">
                    <a16:rowId xmlns:a16="http://schemas.microsoft.com/office/drawing/2014/main" val="3445339954"/>
                  </a:ext>
                </a:extLst>
              </a:tr>
              <a:tr h="487510">
                <a:tc>
                  <a:txBody>
                    <a:bodyPr/>
                    <a:lstStyle/>
                    <a:p>
                      <a:pPr algn="l" fontAlgn="b"/>
                      <a:r>
                        <a:rPr lang="en-US" sz="1800" u="none" strike="noStrike" dirty="0">
                          <a:effectLst/>
                          <a:latin typeface="+mn-lt"/>
                        </a:rPr>
                        <a:t>iPhone7P,A10</a:t>
                      </a:r>
                      <a:endParaRPr 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l" fontAlgn="b"/>
                      <a:endParaRPr lang="zh-CN" altLang="en-US" sz="1800" u="none" strike="noStrike" kern="1200" dirty="0">
                        <a:solidFill>
                          <a:schemeClr val="dk1"/>
                        </a:solidFill>
                        <a:effectLst/>
                        <a:latin typeface="+mn-lt"/>
                        <a:ea typeface="+mn-ea"/>
                        <a:cs typeface="+mn-cs"/>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249.6</a:t>
                      </a:r>
                    </a:p>
                  </a:txBody>
                  <a:tcPr marL="9525" marR="9525" marT="9525" marB="0" anchor="b"/>
                </a:tc>
                <a:extLst>
                  <a:ext uri="{0D108BD9-81ED-4DB2-BD59-A6C34878D82A}">
                    <a16:rowId xmlns:a16="http://schemas.microsoft.com/office/drawing/2014/main" val="3714367932"/>
                  </a:ext>
                </a:extLst>
              </a:tr>
              <a:tr h="521918">
                <a:tc>
                  <a:txBody>
                    <a:bodyPr/>
                    <a:lstStyle/>
                    <a:p>
                      <a:pPr algn="l" fontAlgn="b"/>
                      <a:r>
                        <a:rPr lang="en-US" sz="1800" u="none" strike="noStrike" dirty="0">
                          <a:effectLst/>
                          <a:latin typeface="+mn-lt"/>
                        </a:rPr>
                        <a:t>iphoneXR,A12</a:t>
                      </a:r>
                      <a:endParaRPr 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l" fontAlgn="b"/>
                      <a:endParaRPr lang="zh-CN" altLang="en-US" sz="1800" u="none" strike="noStrike" kern="1200">
                        <a:solidFill>
                          <a:schemeClr val="dk1"/>
                        </a:solidFill>
                        <a:effectLst/>
                        <a:latin typeface="+mn-lt"/>
                        <a:ea typeface="+mn-ea"/>
                        <a:cs typeface="+mn-cs"/>
                      </a:endParaRPr>
                    </a:p>
                  </a:txBody>
                  <a:tcPr marL="9525" marR="9525" marT="9525" marB="0" anchor="b"/>
                </a:tc>
                <a:tc>
                  <a:txBody>
                    <a:bodyPr/>
                    <a:lstStyle/>
                    <a:p>
                      <a:pPr algn="l" fontAlgn="b"/>
                      <a:r>
                        <a:rPr lang="en-US" altLang="zh-CN" sz="1800" u="none" strike="noStrike" kern="1200" dirty="0">
                          <a:solidFill>
                            <a:schemeClr val="dk1"/>
                          </a:solidFill>
                          <a:effectLst/>
                          <a:latin typeface="+mn-lt"/>
                          <a:ea typeface="+mn-ea"/>
                          <a:cs typeface="+mn-cs"/>
                        </a:rPr>
                        <a:t>500~1000</a:t>
                      </a:r>
                    </a:p>
                  </a:txBody>
                  <a:tcPr marL="9525" marR="9525" marT="9525" marB="0" anchor="b"/>
                </a:tc>
                <a:extLst>
                  <a:ext uri="{0D108BD9-81ED-4DB2-BD59-A6C34878D82A}">
                    <a16:rowId xmlns:a16="http://schemas.microsoft.com/office/drawing/2014/main" val="349996222"/>
                  </a:ext>
                </a:extLst>
              </a:tr>
              <a:tr h="663150">
                <a:tc>
                  <a:txBody>
                    <a:bodyPr/>
                    <a:lstStyle/>
                    <a:p>
                      <a:pPr algn="l" fontAlgn="b"/>
                      <a:r>
                        <a:rPr lang="en-US" sz="1800" u="none" strike="noStrike" dirty="0" err="1">
                          <a:effectLst/>
                          <a:latin typeface="+mn-lt"/>
                        </a:rPr>
                        <a:t>adreno</a:t>
                      </a:r>
                      <a:r>
                        <a:rPr lang="en-US" sz="1800" u="none" strike="noStrike" dirty="0">
                          <a:effectLst/>
                          <a:latin typeface="+mn-lt"/>
                        </a:rPr>
                        <a:t> 640,</a:t>
                      </a:r>
                      <a:r>
                        <a:rPr lang="zh-CN" altLang="en-US" sz="1800" u="none" strike="noStrike" dirty="0">
                          <a:effectLst/>
                          <a:latin typeface="+mn-lt"/>
                        </a:rPr>
                        <a:t>红米</a:t>
                      </a:r>
                      <a:r>
                        <a:rPr lang="en-US" sz="1800" u="none" strike="noStrike" dirty="0">
                          <a:effectLst/>
                          <a:latin typeface="+mn-lt"/>
                        </a:rPr>
                        <a:t>k20Pro,2500</a:t>
                      </a:r>
                      <a:r>
                        <a:rPr lang="zh-CN" altLang="en-US" sz="1800" u="none" strike="noStrike" dirty="0">
                          <a:effectLst/>
                          <a:latin typeface="+mn-lt"/>
                        </a:rPr>
                        <a:t>元</a:t>
                      </a:r>
                      <a:endParaRPr lang="zh-CN" altLang="en-US" sz="1800" b="0" i="0" u="none" strike="noStrike" dirty="0">
                        <a:solidFill>
                          <a:srgbClr val="000000"/>
                        </a:solidFill>
                        <a:effectLst/>
                        <a:latin typeface="+mn-lt"/>
                        <a:ea typeface="等线" panose="02010600030101010101" pitchFamily="2" charset="-122"/>
                      </a:endParaRP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21</a:t>
                      </a:r>
                    </a:p>
                  </a:txBody>
                  <a:tcPr marL="9525" marR="9525" marT="9525" marB="0" anchor="b"/>
                </a:tc>
                <a:tc>
                  <a:txBody>
                    <a:bodyPr/>
                    <a:lstStyle/>
                    <a:p>
                      <a:pPr algn="r" fontAlgn="b"/>
                      <a:r>
                        <a:rPr lang="en-US" altLang="zh-CN" sz="1800" u="none" strike="noStrike" kern="1200" dirty="0">
                          <a:solidFill>
                            <a:schemeClr val="dk1"/>
                          </a:solidFill>
                          <a:effectLst/>
                          <a:latin typeface="+mn-lt"/>
                          <a:ea typeface="+mn-ea"/>
                          <a:cs typeface="+mn-cs"/>
                        </a:rPr>
                        <a:t>899</a:t>
                      </a:r>
                    </a:p>
                  </a:txBody>
                  <a:tcPr marL="9525" marR="9525" marT="9525" marB="0" anchor="b"/>
                </a:tc>
                <a:extLst>
                  <a:ext uri="{0D108BD9-81ED-4DB2-BD59-A6C34878D82A}">
                    <a16:rowId xmlns:a16="http://schemas.microsoft.com/office/drawing/2014/main" val="1851255138"/>
                  </a:ext>
                </a:extLst>
              </a:tr>
            </a:tbl>
          </a:graphicData>
        </a:graphic>
      </p:graphicFrame>
      <p:sp>
        <p:nvSpPr>
          <p:cNvPr id="5" name="文本框 4"/>
          <p:cNvSpPr txBox="1"/>
          <p:nvPr/>
        </p:nvSpPr>
        <p:spPr>
          <a:xfrm>
            <a:off x="9250326" y="4423144"/>
            <a:ext cx="537327" cy="369332"/>
          </a:xfrm>
          <a:prstGeom prst="rect">
            <a:avLst/>
          </a:prstGeom>
          <a:noFill/>
        </p:spPr>
        <p:txBody>
          <a:bodyPr wrap="none" rtlCol="0">
            <a:spAutoFit/>
          </a:bodyPr>
          <a:lstStyle/>
          <a:p>
            <a:r>
              <a:rPr lang="en-US" altLang="zh-CN" dirty="0" smtClean="0"/>
              <a:t>8</a:t>
            </a:r>
            <a:r>
              <a:rPr lang="zh-CN" altLang="en-US" dirty="0" smtClean="0"/>
              <a:t>倍</a:t>
            </a:r>
            <a:endParaRPr lang="zh-CN" altLang="en-US" dirty="0"/>
          </a:p>
        </p:txBody>
      </p:sp>
      <p:sp>
        <p:nvSpPr>
          <p:cNvPr id="6" name="文本框 5"/>
          <p:cNvSpPr txBox="1"/>
          <p:nvPr/>
        </p:nvSpPr>
        <p:spPr>
          <a:xfrm>
            <a:off x="9250326" y="3820632"/>
            <a:ext cx="537327" cy="369332"/>
          </a:xfrm>
          <a:prstGeom prst="rect">
            <a:avLst/>
          </a:prstGeom>
          <a:noFill/>
        </p:spPr>
        <p:txBody>
          <a:bodyPr wrap="none" rtlCol="0">
            <a:spAutoFit/>
          </a:bodyPr>
          <a:lstStyle/>
          <a:p>
            <a:r>
              <a:rPr lang="en-US" altLang="zh-CN" dirty="0"/>
              <a:t>7</a:t>
            </a:r>
            <a:r>
              <a:rPr lang="zh-CN" altLang="en-US" dirty="0" smtClean="0"/>
              <a:t>倍</a:t>
            </a:r>
            <a:endParaRPr lang="zh-CN" altLang="en-US" dirty="0"/>
          </a:p>
        </p:txBody>
      </p:sp>
      <p:sp>
        <p:nvSpPr>
          <p:cNvPr id="7" name="文本框 6"/>
          <p:cNvSpPr txBox="1"/>
          <p:nvPr/>
        </p:nvSpPr>
        <p:spPr>
          <a:xfrm>
            <a:off x="9250326" y="3334710"/>
            <a:ext cx="537327" cy="369332"/>
          </a:xfrm>
          <a:prstGeom prst="rect">
            <a:avLst/>
          </a:prstGeom>
          <a:noFill/>
        </p:spPr>
        <p:txBody>
          <a:bodyPr wrap="none" rtlCol="0">
            <a:spAutoFit/>
          </a:bodyPr>
          <a:lstStyle/>
          <a:p>
            <a:r>
              <a:rPr lang="en-US" altLang="zh-CN" dirty="0" smtClean="0"/>
              <a:t>2</a:t>
            </a:r>
            <a:r>
              <a:rPr lang="zh-CN" altLang="en-US" dirty="0" smtClean="0"/>
              <a:t>倍</a:t>
            </a:r>
            <a:endParaRPr lang="zh-CN" altLang="en-US" dirty="0"/>
          </a:p>
        </p:txBody>
      </p:sp>
    </p:spTree>
    <p:extLst>
      <p:ext uri="{BB962C8B-B14F-4D97-AF65-F5344CB8AC3E}">
        <p14:creationId xmlns:p14="http://schemas.microsoft.com/office/powerpoint/2010/main" val="38738927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3" name="内容占位符 2"/>
          <p:cNvSpPr>
            <a:spLocks noGrp="1"/>
          </p:cNvSpPr>
          <p:nvPr>
            <p:ph idx="1"/>
          </p:nvPr>
        </p:nvSpPr>
        <p:spPr/>
        <p:txBody>
          <a:bodyPr/>
          <a:lstStyle/>
          <a:p>
            <a:endParaRPr lang="zh-CN" altLang="en-US"/>
          </a:p>
        </p:txBody>
      </p:sp>
      <p:pic>
        <p:nvPicPr>
          <p:cNvPr id="1026" name="Picture 2" descr="https://img-blog.csdnimg.cn/201903051514145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127" y="1828800"/>
            <a:ext cx="7038975" cy="7524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img-blog.csdnimg.cn/2019030616494119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5127" y="2662076"/>
            <a:ext cx="9372600" cy="828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046096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a:t>
            </a:r>
            <a:r>
              <a:rPr lang="en-US" altLang="zh-CN" dirty="0" smtClean="0"/>
              <a:t>eference</a:t>
            </a:r>
            <a:endParaRPr lang="zh-CN" altLang="en-US" dirty="0"/>
          </a:p>
        </p:txBody>
      </p:sp>
      <p:sp>
        <p:nvSpPr>
          <p:cNvPr id="3" name="内容占位符 2"/>
          <p:cNvSpPr>
            <a:spLocks noGrp="1"/>
          </p:cNvSpPr>
          <p:nvPr>
            <p:ph idx="1"/>
          </p:nvPr>
        </p:nvSpPr>
        <p:spPr/>
        <p:txBody>
          <a:bodyPr/>
          <a:lstStyle/>
          <a:p>
            <a:r>
              <a:rPr lang="zh-CN" altLang="en-US" dirty="0" smtClean="0">
                <a:hlinkClick r:id="rId2"/>
              </a:rPr>
              <a:t>全面的</a:t>
            </a:r>
            <a:r>
              <a:rPr lang="en-US" altLang="zh-CN" dirty="0" err="1" smtClean="0">
                <a:hlinkClick r:id="rId2"/>
              </a:rPr>
              <a:t>pbr</a:t>
            </a:r>
            <a:r>
              <a:rPr lang="zh-CN" altLang="en-US" dirty="0" smtClean="0">
                <a:hlinkClick r:id="rId2"/>
              </a:rPr>
              <a:t>中文整理</a:t>
            </a:r>
            <a:r>
              <a:rPr lang="en-US" altLang="zh-CN" dirty="0" smtClean="0">
                <a:hlinkClick r:id="rId2"/>
              </a:rPr>
              <a:t>:https</a:t>
            </a:r>
            <a:r>
              <a:rPr lang="en-US" altLang="zh-CN" dirty="0">
                <a:hlinkClick r:id="rId2"/>
              </a:rPr>
              <a:t>://github.com/QianMo/PBR-White-Paper</a:t>
            </a:r>
            <a:r>
              <a:rPr lang="en-US" altLang="zh-CN" dirty="0" smtClean="0">
                <a:hlinkClick r:id="rId2"/>
              </a:rPr>
              <a:t>/</a:t>
            </a:r>
            <a:endParaRPr lang="en-US" altLang="zh-CN" dirty="0" smtClean="0">
              <a:hlinkClick r:id="rId3"/>
            </a:endParaRPr>
          </a:p>
          <a:p>
            <a:r>
              <a:rPr lang="en-US" altLang="zh-CN" dirty="0" smtClean="0">
                <a:hlinkClick r:id="rId3"/>
              </a:rPr>
              <a:t>https</a:t>
            </a:r>
            <a:r>
              <a:rPr lang="en-US" altLang="zh-CN" dirty="0">
                <a:hlinkClick r:id="rId3"/>
              </a:rPr>
              <a:t>://player.slideplayer.com/34/8385292</a:t>
            </a:r>
            <a:r>
              <a:rPr lang="en-US" altLang="zh-CN" dirty="0" smtClean="0">
                <a:hlinkClick r:id="rId3"/>
              </a:rPr>
              <a:t>/#</a:t>
            </a:r>
            <a:endParaRPr lang="en-US" altLang="zh-CN" dirty="0" smtClean="0"/>
          </a:p>
          <a:p>
            <a:r>
              <a:rPr lang="en-US" altLang="zh-CN" dirty="0">
                <a:hlinkClick r:id="rId4"/>
              </a:rPr>
              <a:t>https://</a:t>
            </a:r>
            <a:r>
              <a:rPr lang="en-US" altLang="zh-CN" dirty="0" smtClean="0">
                <a:hlinkClick r:id="rId4"/>
              </a:rPr>
              <a:t>www.cnblogs.com/timlly/p/10631718.html</a:t>
            </a:r>
            <a:endParaRPr lang="en-US" altLang="zh-CN" dirty="0" smtClean="0"/>
          </a:p>
          <a:p>
            <a:r>
              <a:rPr lang="en-US" altLang="zh-CN" dirty="0">
                <a:hlinkClick r:id="rId5"/>
              </a:rPr>
              <a:t>https://</a:t>
            </a:r>
            <a:r>
              <a:rPr lang="en-US" altLang="zh-CN" dirty="0" smtClean="0">
                <a:hlinkClick r:id="rId5"/>
              </a:rPr>
              <a:t>learnopengl.com/PBR/Theory</a:t>
            </a:r>
            <a:endParaRPr lang="en-US" altLang="zh-CN" dirty="0" smtClean="0"/>
          </a:p>
          <a:p>
            <a:r>
              <a:rPr lang="en-US" altLang="zh-CN" dirty="0" err="1" smtClean="0">
                <a:hlinkClick r:id="rId6"/>
              </a:rPr>
              <a:t>pbr</a:t>
            </a:r>
            <a:r>
              <a:rPr lang="zh-CN" altLang="en-US" dirty="0" smtClean="0">
                <a:hlinkClick r:id="rId6"/>
              </a:rPr>
              <a:t>材质资源 </a:t>
            </a:r>
            <a:r>
              <a:rPr lang="en-US" altLang="zh-CN" dirty="0" smtClean="0">
                <a:hlinkClick r:id="rId6"/>
              </a:rPr>
              <a:t>: https</a:t>
            </a:r>
            <a:r>
              <a:rPr lang="en-US" altLang="zh-CN" dirty="0">
                <a:hlinkClick r:id="rId6"/>
              </a:rPr>
              <a:t>://freepbr.com/pbr-tutorials-resources/</a:t>
            </a:r>
            <a:endParaRPr lang="en-US" altLang="zh-CN" dirty="0" smtClean="0"/>
          </a:p>
        </p:txBody>
      </p:sp>
    </p:spTree>
    <p:extLst>
      <p:ext uri="{BB962C8B-B14F-4D97-AF65-F5344CB8AC3E}">
        <p14:creationId xmlns:p14="http://schemas.microsoft.com/office/powerpoint/2010/main" val="32846182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Gamma</a:t>
            </a:r>
            <a:r>
              <a:rPr lang="zh-CN" altLang="en-US" dirty="0" smtClean="0"/>
              <a:t>矫正</a:t>
            </a:r>
            <a:endParaRPr lang="zh-CN" altLang="en-US" dirty="0"/>
          </a:p>
        </p:txBody>
      </p:sp>
      <p:pic>
        <p:nvPicPr>
          <p:cNvPr id="2050" name="Picture 2" descr="https://pic2.zhimg.com/v2-aa38e60757772305d8418349bc5ce2d9_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2121" y="1834503"/>
            <a:ext cx="4274382" cy="4274382"/>
          </a:xfrm>
          <a:prstGeom prst="rect">
            <a:avLst/>
          </a:prstGeom>
          <a:noFill/>
          <a:extLst>
            <a:ext uri="{909E8E84-426E-40DD-AFC4-6F175D3DCCD1}">
              <a14:hiddenFill xmlns:a14="http://schemas.microsoft.com/office/drawing/2010/main">
                <a:solidFill>
                  <a:srgbClr val="FFFFFF"/>
                </a:solidFill>
              </a14:hiddenFill>
            </a:ext>
          </a:extLst>
        </p:spPr>
      </p:pic>
      <p:sp>
        <p:nvSpPr>
          <p:cNvPr id="4" name="AutoShape 4"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å¬å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3"/>
          <a:stretch>
            <a:fillRect/>
          </a:stretch>
        </p:blipFill>
        <p:spPr>
          <a:xfrm>
            <a:off x="6478853" y="1834503"/>
            <a:ext cx="3761905" cy="1857143"/>
          </a:xfrm>
          <a:prstGeom prst="rect">
            <a:avLst/>
          </a:prstGeom>
        </p:spPr>
      </p:pic>
    </p:spTree>
    <p:extLst>
      <p:ext uri="{BB962C8B-B14F-4D97-AF65-F5344CB8AC3E}">
        <p14:creationId xmlns:p14="http://schemas.microsoft.com/office/powerpoint/2010/main" val="11317507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Gamma</a:t>
            </a:r>
            <a:r>
              <a:rPr lang="zh-CN" altLang="en-US" dirty="0" smtClean="0"/>
              <a:t>矫正</a:t>
            </a:r>
            <a:endParaRPr lang="zh-CN" altLang="en-US" dirty="0"/>
          </a:p>
        </p:txBody>
      </p:sp>
      <p:sp>
        <p:nvSpPr>
          <p:cNvPr id="4" name="AutoShape 4"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6" descr="[å¬å¼]"/>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2052" name="image1.jpg" descr="page003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2380"/>
            <a:ext cx="3697968" cy="2773476"/>
          </a:xfrm>
          <a:prstGeom prst="rect">
            <a:avLst/>
          </a:prstGeom>
          <a:noFill/>
          <a:extLst>
            <a:ext uri="{909E8E84-426E-40DD-AFC4-6F175D3DCCD1}">
              <a14:hiddenFill xmlns:a14="http://schemas.microsoft.com/office/drawing/2010/main">
                <a:solidFill>
                  <a:srgbClr val="FFFFFF"/>
                </a:solidFill>
              </a14:hiddenFill>
            </a:ext>
          </a:extLst>
        </p:spPr>
      </p:pic>
      <p:pic>
        <p:nvPicPr>
          <p:cNvPr id="2051" name="image6.jpg" descr="page00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7968" y="1492381"/>
            <a:ext cx="3726414" cy="2773476"/>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19.jpg" descr="page003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24382" y="1492380"/>
            <a:ext cx="3727708" cy="2810118"/>
          </a:xfrm>
          <a:prstGeom prst="rect">
            <a:avLst/>
          </a:prstGeom>
          <a:noFill/>
          <a:extLst>
            <a:ext uri="{909E8E84-426E-40DD-AFC4-6F175D3DCCD1}">
              <a14:hiddenFill xmlns:a14="http://schemas.microsoft.com/office/drawing/2010/main">
                <a:solidFill>
                  <a:srgbClr val="FFFFFF"/>
                </a:solidFill>
              </a14:hiddenFill>
            </a:ext>
          </a:extLst>
        </p:spPr>
      </p:pic>
      <p:pic>
        <p:nvPicPr>
          <p:cNvPr id="2049" name="image7.jpg" descr="page0039.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07775" y="4256331"/>
            <a:ext cx="3437920" cy="2601669"/>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p:nvSpPr>
        <p:spPr bwMode="auto">
          <a:xfrm>
            <a:off x="2314575" y="286543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6"/>
          <p:cNvSpPr>
            <a:spLocks noChangeArrowheads="1"/>
          </p:cNvSpPr>
          <p:nvPr/>
        </p:nvSpPr>
        <p:spPr bwMode="auto">
          <a:xfrm>
            <a:off x="2314575" y="89042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   </a:t>
            </a:r>
            <a:endParaRPr kumimoji="0" lang="zh-CN" altLang="zh-CN"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8900723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Everything is Shiny</a:t>
            </a:r>
            <a:endParaRPr lang="zh-CN" altLang="en-US" dirty="0"/>
          </a:p>
        </p:txBody>
      </p:sp>
      <p:pic>
        <p:nvPicPr>
          <p:cNvPr id="1037" name="Picture 13" descr="http://filmicworlds.com/old_fg/Images/PolarizedDiffSpec/AllSpec/img-09-mai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21436" y="1700634"/>
            <a:ext cx="3132364" cy="1761085"/>
          </a:xfrm>
          <a:prstGeom prst="rect">
            <a:avLst/>
          </a:prstGeom>
          <a:noFill/>
          <a:extLst>
            <a:ext uri="{909E8E84-426E-40DD-AFC4-6F175D3DCCD1}">
              <a14:hiddenFill xmlns:a14="http://schemas.microsoft.com/office/drawing/2010/main">
                <a:solidFill>
                  <a:srgbClr val="FFFFFF"/>
                </a:solidFill>
              </a14:hiddenFill>
            </a:ext>
          </a:extLst>
        </p:spPr>
      </p:pic>
      <p:pic>
        <p:nvPicPr>
          <p:cNvPr id="1039" name="Picture 15" descr="http://filmicworlds.com/old_fg/Images/PolarizedDiffSpec/AllSpec/img-09-diff.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 y="1690750"/>
            <a:ext cx="3149944" cy="1770969"/>
          </a:xfrm>
          <a:prstGeom prst="rect">
            <a:avLst/>
          </a:prstGeom>
          <a:noFill/>
          <a:extLst>
            <a:ext uri="{909E8E84-426E-40DD-AFC4-6F175D3DCCD1}">
              <a14:hiddenFill xmlns:a14="http://schemas.microsoft.com/office/drawing/2010/main">
                <a:solidFill>
                  <a:srgbClr val="FFFFFF"/>
                </a:solidFill>
              </a14:hiddenFill>
            </a:ext>
          </a:extLst>
        </p:spPr>
      </p:pic>
      <p:pic>
        <p:nvPicPr>
          <p:cNvPr id="1041" name="Picture 17" descr="http://filmicworlds.com/old_fg/Images/PolarizedDiffSpec/AllSpec/img-09-spec.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9763" y="1690688"/>
            <a:ext cx="3150054" cy="177103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4008664" y="2253342"/>
            <a:ext cx="436526" cy="584775"/>
          </a:xfrm>
          <a:prstGeom prst="rect">
            <a:avLst/>
          </a:prstGeom>
          <a:noFill/>
        </p:spPr>
        <p:txBody>
          <a:bodyPr wrap="square" rtlCol="0">
            <a:spAutoFit/>
          </a:bodyPr>
          <a:lstStyle/>
          <a:p>
            <a:r>
              <a:rPr lang="en-US" altLang="zh-CN" sz="3200" b="1" dirty="0" smtClean="0"/>
              <a:t>+</a:t>
            </a:r>
            <a:endParaRPr lang="zh-CN" altLang="en-US" sz="3200" b="1" dirty="0"/>
          </a:p>
        </p:txBody>
      </p:sp>
      <p:sp>
        <p:nvSpPr>
          <p:cNvPr id="19" name="文本框 18"/>
          <p:cNvSpPr txBox="1"/>
          <p:nvPr/>
        </p:nvSpPr>
        <p:spPr>
          <a:xfrm>
            <a:off x="7700227" y="2253342"/>
            <a:ext cx="436526" cy="584775"/>
          </a:xfrm>
          <a:prstGeom prst="rect">
            <a:avLst/>
          </a:prstGeom>
          <a:noFill/>
        </p:spPr>
        <p:txBody>
          <a:bodyPr wrap="square" rtlCol="0">
            <a:spAutoFit/>
          </a:bodyPr>
          <a:lstStyle/>
          <a:p>
            <a:r>
              <a:rPr lang="en-US" altLang="zh-CN" sz="3200" b="1" dirty="0" smtClean="0"/>
              <a:t>=</a:t>
            </a:r>
          </a:p>
        </p:txBody>
      </p:sp>
      <p:sp>
        <p:nvSpPr>
          <p:cNvPr id="6" name="文本框 5"/>
          <p:cNvSpPr txBox="1"/>
          <p:nvPr/>
        </p:nvSpPr>
        <p:spPr>
          <a:xfrm>
            <a:off x="1763485" y="3592286"/>
            <a:ext cx="869149" cy="369332"/>
          </a:xfrm>
          <a:prstGeom prst="rect">
            <a:avLst/>
          </a:prstGeom>
          <a:noFill/>
        </p:spPr>
        <p:txBody>
          <a:bodyPr wrap="none" rtlCol="0">
            <a:spAutoFit/>
          </a:bodyPr>
          <a:lstStyle/>
          <a:p>
            <a:r>
              <a:rPr lang="en-US" altLang="zh-CN" dirty="0" smtClean="0"/>
              <a:t>Diffuse</a:t>
            </a:r>
          </a:p>
        </p:txBody>
      </p:sp>
      <p:sp>
        <p:nvSpPr>
          <p:cNvPr id="21" name="文本框 20"/>
          <p:cNvSpPr txBox="1"/>
          <p:nvPr/>
        </p:nvSpPr>
        <p:spPr>
          <a:xfrm>
            <a:off x="5670215" y="3592286"/>
            <a:ext cx="1031051" cy="369332"/>
          </a:xfrm>
          <a:prstGeom prst="rect">
            <a:avLst/>
          </a:prstGeom>
          <a:noFill/>
        </p:spPr>
        <p:txBody>
          <a:bodyPr wrap="none" rtlCol="0">
            <a:spAutoFit/>
          </a:bodyPr>
          <a:lstStyle/>
          <a:p>
            <a:r>
              <a:rPr lang="en-US" altLang="zh-CN" dirty="0" smtClean="0"/>
              <a:t>Specular</a:t>
            </a:r>
          </a:p>
        </p:txBody>
      </p:sp>
      <p:pic>
        <p:nvPicPr>
          <p:cNvPr id="1043" name="Picture 19" descr="http://filmicworlds.com/old_fg/Images/PolarizedDiffSpec/AllSpec/img-04-main.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21436" y="4190253"/>
            <a:ext cx="3217047" cy="2158997"/>
          </a:xfrm>
          <a:prstGeom prst="rect">
            <a:avLst/>
          </a:prstGeom>
          <a:noFill/>
          <a:extLst>
            <a:ext uri="{909E8E84-426E-40DD-AFC4-6F175D3DCCD1}">
              <a14:hiddenFill xmlns:a14="http://schemas.microsoft.com/office/drawing/2010/main">
                <a:solidFill>
                  <a:srgbClr val="FFFFFF"/>
                </a:solidFill>
              </a14:hiddenFill>
            </a:ext>
          </a:extLst>
        </p:spPr>
      </p:pic>
      <p:pic>
        <p:nvPicPr>
          <p:cNvPr id="1045" name="Picture 21" descr="http://filmicworlds.com/old_fg/Images/PolarizedDiffSpec/AllSpec/img-04-diff.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58720" y="4212771"/>
            <a:ext cx="3149944" cy="2113963"/>
          </a:xfrm>
          <a:prstGeom prst="rect">
            <a:avLst/>
          </a:prstGeom>
          <a:noFill/>
          <a:extLst>
            <a:ext uri="{909E8E84-426E-40DD-AFC4-6F175D3DCCD1}">
              <a14:hiddenFill xmlns:a14="http://schemas.microsoft.com/office/drawing/2010/main">
                <a:solidFill>
                  <a:srgbClr val="FFFFFF"/>
                </a:solidFill>
              </a14:hiddenFill>
            </a:ext>
          </a:extLst>
        </p:spPr>
      </p:pic>
      <p:pic>
        <p:nvPicPr>
          <p:cNvPr id="1047" name="Picture 23" descr="http://filmicworlds.com/old_fg/Images/PolarizedDiffSpec/AllSpec/img-04-spec.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29763" y="4212771"/>
            <a:ext cx="3150054" cy="2114037"/>
          </a:xfrm>
          <a:prstGeom prst="rect">
            <a:avLst/>
          </a:prstGeom>
          <a:noFill/>
          <a:extLst>
            <a:ext uri="{909E8E84-426E-40DD-AFC4-6F175D3DCCD1}">
              <a14:hiddenFill xmlns:a14="http://schemas.microsoft.com/office/drawing/2010/main">
                <a:solidFill>
                  <a:srgbClr val="FFFFFF"/>
                </a:solidFill>
              </a14:hiddenFill>
            </a:ext>
          </a:extLst>
        </p:spPr>
      </p:pic>
      <p:sp>
        <p:nvSpPr>
          <p:cNvPr id="25" name="文本框 24"/>
          <p:cNvSpPr txBox="1"/>
          <p:nvPr/>
        </p:nvSpPr>
        <p:spPr>
          <a:xfrm>
            <a:off x="4029074" y="4836373"/>
            <a:ext cx="436526" cy="584775"/>
          </a:xfrm>
          <a:prstGeom prst="rect">
            <a:avLst/>
          </a:prstGeom>
          <a:noFill/>
        </p:spPr>
        <p:txBody>
          <a:bodyPr wrap="square" rtlCol="0">
            <a:spAutoFit/>
          </a:bodyPr>
          <a:lstStyle/>
          <a:p>
            <a:r>
              <a:rPr lang="en-US" altLang="zh-CN" sz="3200" b="1" dirty="0" smtClean="0"/>
              <a:t>+</a:t>
            </a:r>
            <a:endParaRPr lang="zh-CN" altLang="en-US" sz="3200" b="1" dirty="0"/>
          </a:p>
        </p:txBody>
      </p:sp>
      <p:sp>
        <p:nvSpPr>
          <p:cNvPr id="26" name="文本框 25"/>
          <p:cNvSpPr txBox="1"/>
          <p:nvPr/>
        </p:nvSpPr>
        <p:spPr>
          <a:xfrm>
            <a:off x="7720637" y="4836373"/>
            <a:ext cx="436526" cy="584775"/>
          </a:xfrm>
          <a:prstGeom prst="rect">
            <a:avLst/>
          </a:prstGeom>
          <a:noFill/>
        </p:spPr>
        <p:txBody>
          <a:bodyPr wrap="square" rtlCol="0">
            <a:spAutoFit/>
          </a:bodyPr>
          <a:lstStyle/>
          <a:p>
            <a:r>
              <a:rPr lang="en-US" altLang="zh-CN" sz="3200" b="1" dirty="0" smtClean="0"/>
              <a:t>=</a:t>
            </a:r>
          </a:p>
        </p:txBody>
      </p:sp>
      <p:sp>
        <p:nvSpPr>
          <p:cNvPr id="7" name="矩形 6"/>
          <p:cNvSpPr/>
          <p:nvPr/>
        </p:nvSpPr>
        <p:spPr>
          <a:xfrm>
            <a:off x="6701266" y="6461183"/>
            <a:ext cx="5105885" cy="369332"/>
          </a:xfrm>
          <a:prstGeom prst="rect">
            <a:avLst/>
          </a:prstGeom>
        </p:spPr>
        <p:txBody>
          <a:bodyPr wrap="none">
            <a:spAutoFit/>
          </a:bodyPr>
          <a:lstStyle/>
          <a:p>
            <a:r>
              <a:rPr lang="en-US" altLang="zh-CN" dirty="0">
                <a:hlinkClick r:id="rId9"/>
              </a:rPr>
              <a:t>http://filmicworlds.com/blog/everything-is-shiny/</a:t>
            </a:r>
            <a:endParaRPr lang="zh-CN" altLang="en-US" dirty="0"/>
          </a:p>
        </p:txBody>
      </p:sp>
    </p:spTree>
    <p:extLst>
      <p:ext uri="{BB962C8B-B14F-4D97-AF65-F5344CB8AC3E}">
        <p14:creationId xmlns:p14="http://schemas.microsoft.com/office/powerpoint/2010/main" val="357684732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Phong</a:t>
            </a:r>
            <a:r>
              <a:rPr lang="zh-CN" altLang="en-US" dirty="0" smtClean="0"/>
              <a:t>和</a:t>
            </a:r>
            <a:r>
              <a:rPr lang="en-US" altLang="zh-CN" dirty="0" err="1" smtClean="0"/>
              <a:t>Blinn-Phong</a:t>
            </a:r>
            <a:r>
              <a:rPr lang="zh-CN" altLang="en-US" dirty="0" smtClean="0"/>
              <a:t>的区别</a:t>
            </a:r>
            <a:endParaRPr lang="zh-CN" altLang="en-US" dirty="0"/>
          </a:p>
        </p:txBody>
      </p:sp>
      <p:sp>
        <p:nvSpPr>
          <p:cNvPr id="3" name="内容占位符 2"/>
          <p:cNvSpPr>
            <a:spLocks noGrp="1"/>
          </p:cNvSpPr>
          <p:nvPr>
            <p:ph idx="1"/>
          </p:nvPr>
        </p:nvSpPr>
        <p:spPr/>
        <p:txBody>
          <a:bodyPr/>
          <a:lstStyle/>
          <a:p>
            <a:r>
              <a:rPr lang="en-US" altLang="zh-CN" dirty="0" err="1" smtClean="0"/>
              <a:t>Phong</a:t>
            </a:r>
            <a:r>
              <a:rPr lang="zh-CN" altLang="en-US" dirty="0" smtClean="0"/>
              <a:t>模型在视线和反射光的角度超过</a:t>
            </a:r>
            <a:r>
              <a:rPr lang="en-US" altLang="zh-CN" dirty="0" smtClean="0"/>
              <a:t>90</a:t>
            </a:r>
            <a:r>
              <a:rPr lang="zh-CN" altLang="en-US" dirty="0" smtClean="0"/>
              <a:t>时表现异常</a:t>
            </a:r>
            <a:endParaRPr lang="zh-CN" altLang="en-US" dirty="0"/>
          </a:p>
        </p:txBody>
      </p:sp>
      <p:pic>
        <p:nvPicPr>
          <p:cNvPr id="4098" name="Picture 2" descr="http://learnopengl.com/img/advanced-lighting/advanced_lighting_comparris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4042523"/>
            <a:ext cx="7620000" cy="30003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learnopengl.com/img/advanced-lighting/advanced_lighting_over_9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828" y="2397941"/>
            <a:ext cx="7620000" cy="2686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98495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低差异度序列</a:t>
            </a:r>
            <a:r>
              <a:rPr lang="en-US" altLang="zh-CN" dirty="0" smtClean="0"/>
              <a:t>(</a:t>
            </a:r>
            <a:r>
              <a:rPr lang="en-US" altLang="zh-CN" dirty="0" err="1" smtClean="0"/>
              <a:t>Hammersley</a:t>
            </a:r>
            <a:r>
              <a:rPr lang="zh-CN" altLang="en-US" dirty="0" smtClean="0"/>
              <a:t>序列</a:t>
            </a:r>
            <a:r>
              <a:rPr lang="en-US" altLang="zh-CN" dirty="0" smtClean="0"/>
              <a:t>)</a:t>
            </a:r>
            <a:endParaRPr lang="zh-CN" altLang="en-US" dirty="0"/>
          </a:p>
        </p:txBody>
      </p:sp>
      <p:pic>
        <p:nvPicPr>
          <p:cNvPr id="6" name="图片 5"/>
          <p:cNvPicPr>
            <a:picLocks noChangeAspect="1"/>
          </p:cNvPicPr>
          <p:nvPr/>
        </p:nvPicPr>
        <p:blipFill rotWithShape="1">
          <a:blip r:embed="rId2"/>
          <a:srcRect r="46816"/>
          <a:stretch/>
        </p:blipFill>
        <p:spPr>
          <a:xfrm>
            <a:off x="0" y="1415891"/>
            <a:ext cx="4888421" cy="1962150"/>
          </a:xfrm>
          <a:prstGeom prst="rect">
            <a:avLst/>
          </a:prstGeom>
        </p:spPr>
      </p:pic>
      <p:sp>
        <p:nvSpPr>
          <p:cNvPr id="10" name="矩形 9"/>
          <p:cNvSpPr/>
          <p:nvPr/>
        </p:nvSpPr>
        <p:spPr>
          <a:xfrm>
            <a:off x="0" y="3710023"/>
            <a:ext cx="10497312" cy="3139321"/>
          </a:xfrm>
          <a:prstGeom prst="rect">
            <a:avLst/>
          </a:prstGeom>
        </p:spPr>
        <p:txBody>
          <a:bodyPr wrap="square">
            <a:spAutoFit/>
          </a:bodyPr>
          <a:lstStyle/>
          <a:p>
            <a:r>
              <a:rPr lang="en-US" altLang="zh-CN" dirty="0">
                <a:solidFill>
                  <a:srgbClr val="B00040"/>
                </a:solidFill>
                <a:latin typeface=""/>
              </a:rPr>
              <a:t>float </a:t>
            </a:r>
            <a:r>
              <a:rPr lang="en-US" altLang="zh-CN" dirty="0" err="1">
                <a:solidFill>
                  <a:srgbClr val="0000FF"/>
                </a:solidFill>
                <a:latin typeface=""/>
              </a:rPr>
              <a:t>RadicalInverse_VdC</a:t>
            </a:r>
            <a:r>
              <a:rPr lang="en-US" altLang="zh-CN" dirty="0">
                <a:solidFill>
                  <a:srgbClr val="0000FF"/>
                </a:solidFill>
                <a:latin typeface=""/>
              </a:rPr>
              <a:t>(</a:t>
            </a:r>
            <a:r>
              <a:rPr lang="en-US" altLang="zh-CN" dirty="0" err="1">
                <a:solidFill>
                  <a:srgbClr val="0000FF"/>
                </a:solidFill>
                <a:latin typeface=""/>
              </a:rPr>
              <a:t>uint</a:t>
            </a:r>
            <a:r>
              <a:rPr lang="en-US" altLang="zh-CN" dirty="0">
                <a:solidFill>
                  <a:srgbClr val="0000FF"/>
                </a:solidFill>
                <a:latin typeface=""/>
              </a:rPr>
              <a:t> bits) {</a:t>
            </a:r>
          </a:p>
          <a:p>
            <a:r>
              <a:rPr lang="en-US" altLang="zh-CN" dirty="0">
                <a:latin typeface=""/>
              </a:rPr>
              <a:t>    bits </a:t>
            </a:r>
            <a:r>
              <a:rPr lang="en-US" altLang="zh-CN" dirty="0">
                <a:solidFill>
                  <a:srgbClr val="666666"/>
                </a:solidFill>
                <a:latin typeface=""/>
              </a:rPr>
              <a:t>= (bits &lt;&lt; 16u) | (bits &gt;&gt; 16u);</a:t>
            </a:r>
          </a:p>
          <a:p>
            <a:r>
              <a:rPr lang="nl-NL" altLang="zh-CN" dirty="0">
                <a:latin typeface=""/>
              </a:rPr>
              <a:t>    bits </a:t>
            </a:r>
            <a:r>
              <a:rPr lang="nl-NL" altLang="zh-CN" dirty="0">
                <a:solidFill>
                  <a:srgbClr val="666666"/>
                </a:solidFill>
                <a:latin typeface=""/>
              </a:rPr>
              <a:t>= ((bits &amp; 0x55555555u) &lt;&lt; 1u) | ((bits &amp; 0xAAAAAAAAu) &gt;&gt; 1u);</a:t>
            </a:r>
          </a:p>
          <a:p>
            <a:r>
              <a:rPr lang="pl-PL" altLang="zh-CN" dirty="0">
                <a:latin typeface=""/>
              </a:rPr>
              <a:t>    bits </a:t>
            </a:r>
            <a:r>
              <a:rPr lang="pl-PL" altLang="zh-CN" dirty="0">
                <a:solidFill>
                  <a:srgbClr val="666666"/>
                </a:solidFill>
                <a:latin typeface=""/>
              </a:rPr>
              <a:t>= ((bits &amp; 0x33333333u) &lt;&lt; 2u) | ((bits &amp; 0xCCCCCCCCu) &gt;&gt; 2u);</a:t>
            </a:r>
          </a:p>
          <a:p>
            <a:r>
              <a:rPr lang="en-US" altLang="zh-CN" dirty="0">
                <a:latin typeface=""/>
              </a:rPr>
              <a:t>    bits </a:t>
            </a:r>
            <a:r>
              <a:rPr lang="en-US" altLang="zh-CN" dirty="0">
                <a:solidFill>
                  <a:srgbClr val="666666"/>
                </a:solidFill>
                <a:latin typeface=""/>
              </a:rPr>
              <a:t>= ((bits &amp; 0x0F0F0F0Fu) &lt;&lt; 4u) | ((bits &amp; 0xF0F0F0F0u) &gt;&gt; 4u);</a:t>
            </a:r>
          </a:p>
          <a:p>
            <a:r>
              <a:rPr lang="en-US" altLang="zh-CN" dirty="0">
                <a:latin typeface=""/>
              </a:rPr>
              <a:t>    bits </a:t>
            </a:r>
            <a:r>
              <a:rPr lang="en-US" altLang="zh-CN" dirty="0">
                <a:solidFill>
                  <a:srgbClr val="666666"/>
                </a:solidFill>
                <a:latin typeface=""/>
              </a:rPr>
              <a:t>= ((bits &amp; 0x00FF00FFu) &lt;&lt; 8u) | ((bits &amp; 0xFF00FF00u) &gt;&gt; 8u);</a:t>
            </a:r>
          </a:p>
          <a:p>
            <a:r>
              <a:rPr lang="en-US" altLang="zh-CN" dirty="0">
                <a:latin typeface=""/>
              </a:rPr>
              <a:t>    </a:t>
            </a:r>
            <a:r>
              <a:rPr lang="en-US" altLang="zh-CN" b="1" dirty="0">
                <a:solidFill>
                  <a:srgbClr val="008000"/>
                </a:solidFill>
                <a:latin typeface=""/>
              </a:rPr>
              <a:t>return </a:t>
            </a:r>
            <a:r>
              <a:rPr lang="en-US" altLang="zh-CN" b="1" dirty="0">
                <a:solidFill>
                  <a:srgbClr val="B00040"/>
                </a:solidFill>
                <a:latin typeface=""/>
              </a:rPr>
              <a:t>float(bits) </a:t>
            </a:r>
            <a:r>
              <a:rPr lang="en-US" altLang="zh-CN" b="1" dirty="0">
                <a:solidFill>
                  <a:srgbClr val="666666"/>
                </a:solidFill>
                <a:latin typeface=""/>
              </a:rPr>
              <a:t>* 2.3283064365386963e-10; </a:t>
            </a:r>
            <a:r>
              <a:rPr lang="en-US" altLang="zh-CN" b="1" i="1" dirty="0">
                <a:solidFill>
                  <a:srgbClr val="408080"/>
                </a:solidFill>
                <a:latin typeface=""/>
              </a:rPr>
              <a:t>// / 0x100000000</a:t>
            </a:r>
          </a:p>
          <a:p>
            <a:r>
              <a:rPr lang="en-US" altLang="zh-CN" dirty="0">
                <a:latin typeface=""/>
              </a:rPr>
              <a:t>}</a:t>
            </a:r>
          </a:p>
          <a:p>
            <a:r>
              <a:rPr lang="en-US" altLang="zh-CN" dirty="0" smtClean="0">
                <a:latin typeface=""/>
              </a:rPr>
              <a:t>vec2 </a:t>
            </a:r>
            <a:r>
              <a:rPr lang="en-US" altLang="zh-CN" dirty="0" err="1">
                <a:solidFill>
                  <a:srgbClr val="0000FF"/>
                </a:solidFill>
                <a:latin typeface=""/>
              </a:rPr>
              <a:t>Hammersley</a:t>
            </a:r>
            <a:r>
              <a:rPr lang="en-US" altLang="zh-CN" dirty="0">
                <a:solidFill>
                  <a:srgbClr val="0000FF"/>
                </a:solidFill>
                <a:latin typeface=""/>
              </a:rPr>
              <a:t>(</a:t>
            </a:r>
            <a:r>
              <a:rPr lang="en-US" altLang="zh-CN" dirty="0" err="1">
                <a:solidFill>
                  <a:srgbClr val="0000FF"/>
                </a:solidFill>
                <a:latin typeface=""/>
              </a:rPr>
              <a:t>uint</a:t>
            </a:r>
            <a:r>
              <a:rPr lang="en-US" altLang="zh-CN" dirty="0">
                <a:solidFill>
                  <a:srgbClr val="0000FF"/>
                </a:solidFill>
                <a:latin typeface=""/>
              </a:rPr>
              <a:t> </a:t>
            </a:r>
            <a:r>
              <a:rPr lang="en-US" altLang="zh-CN" dirty="0" err="1">
                <a:solidFill>
                  <a:srgbClr val="0000FF"/>
                </a:solidFill>
                <a:latin typeface=""/>
              </a:rPr>
              <a:t>i</a:t>
            </a:r>
            <a:r>
              <a:rPr lang="en-US" altLang="zh-CN" dirty="0">
                <a:solidFill>
                  <a:srgbClr val="0000FF"/>
                </a:solidFill>
                <a:latin typeface=""/>
              </a:rPr>
              <a:t>, </a:t>
            </a:r>
            <a:r>
              <a:rPr lang="en-US" altLang="zh-CN" dirty="0" err="1">
                <a:solidFill>
                  <a:srgbClr val="0000FF"/>
                </a:solidFill>
                <a:latin typeface=""/>
              </a:rPr>
              <a:t>uint</a:t>
            </a:r>
            <a:r>
              <a:rPr lang="en-US" altLang="zh-CN" dirty="0">
                <a:solidFill>
                  <a:srgbClr val="0000FF"/>
                </a:solidFill>
                <a:latin typeface=""/>
              </a:rPr>
              <a:t> N) {</a:t>
            </a:r>
          </a:p>
          <a:p>
            <a:r>
              <a:rPr lang="en-US" altLang="zh-CN" dirty="0">
                <a:latin typeface=""/>
              </a:rPr>
              <a:t>    </a:t>
            </a:r>
            <a:r>
              <a:rPr lang="en-US" altLang="zh-CN" b="1" dirty="0">
                <a:solidFill>
                  <a:srgbClr val="008000"/>
                </a:solidFill>
                <a:latin typeface=""/>
              </a:rPr>
              <a:t>return vec2(</a:t>
            </a:r>
            <a:r>
              <a:rPr lang="en-US" altLang="zh-CN" b="1" dirty="0">
                <a:solidFill>
                  <a:srgbClr val="B00040"/>
                </a:solidFill>
                <a:latin typeface=""/>
              </a:rPr>
              <a:t>float(</a:t>
            </a:r>
            <a:r>
              <a:rPr lang="en-US" altLang="zh-CN" b="1" dirty="0" err="1">
                <a:solidFill>
                  <a:srgbClr val="B00040"/>
                </a:solidFill>
                <a:latin typeface=""/>
              </a:rPr>
              <a:t>i</a:t>
            </a:r>
            <a:r>
              <a:rPr lang="en-US" altLang="zh-CN" b="1" dirty="0">
                <a:solidFill>
                  <a:srgbClr val="B00040"/>
                </a:solidFill>
                <a:latin typeface=""/>
              </a:rPr>
              <a:t>)</a:t>
            </a:r>
            <a:r>
              <a:rPr lang="en-US" altLang="zh-CN" b="1" dirty="0">
                <a:solidFill>
                  <a:srgbClr val="666666"/>
                </a:solidFill>
                <a:latin typeface=""/>
              </a:rPr>
              <a:t>/</a:t>
            </a:r>
            <a:r>
              <a:rPr lang="en-US" altLang="zh-CN" b="1" dirty="0">
                <a:solidFill>
                  <a:srgbClr val="B00040"/>
                </a:solidFill>
                <a:latin typeface=""/>
              </a:rPr>
              <a:t>float(N), </a:t>
            </a:r>
            <a:r>
              <a:rPr lang="en-US" altLang="zh-CN" b="1" dirty="0" err="1">
                <a:solidFill>
                  <a:srgbClr val="B00040"/>
                </a:solidFill>
                <a:latin typeface=""/>
              </a:rPr>
              <a:t>RadicalInverse_VdC</a:t>
            </a:r>
            <a:r>
              <a:rPr lang="en-US" altLang="zh-CN" b="1" dirty="0">
                <a:solidFill>
                  <a:srgbClr val="B00040"/>
                </a:solidFill>
                <a:latin typeface=""/>
              </a:rPr>
              <a:t>(</a:t>
            </a:r>
            <a:r>
              <a:rPr lang="en-US" altLang="zh-CN" b="1" dirty="0" err="1">
                <a:solidFill>
                  <a:srgbClr val="B00040"/>
                </a:solidFill>
                <a:latin typeface=""/>
              </a:rPr>
              <a:t>i</a:t>
            </a:r>
            <a:r>
              <a:rPr lang="en-US" altLang="zh-CN" b="1" dirty="0">
                <a:solidFill>
                  <a:srgbClr val="B00040"/>
                </a:solidFill>
                <a:latin typeface=""/>
              </a:rPr>
              <a:t>));</a:t>
            </a:r>
          </a:p>
          <a:p>
            <a:r>
              <a:rPr lang="en-US" altLang="zh-CN" dirty="0">
                <a:latin typeface=""/>
              </a:rPr>
              <a:t>}</a:t>
            </a:r>
          </a:p>
        </p:txBody>
      </p:sp>
      <p:pic>
        <p:nvPicPr>
          <p:cNvPr id="1026" name="Picture 2" descr="https://github.com/Popperelay/Photos/blob/master/Photos/OpenGL42IBL%E9%95%9C%E9%9D%A2%E5%8F%8D%E5%B0%84%E9%83%A8%E5%88%86_6.png?raw=tru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62510" y="1245203"/>
            <a:ext cx="5872829" cy="3087430"/>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rotWithShape="1">
          <a:blip r:embed="rId2"/>
          <a:srcRect l="83963"/>
          <a:stretch/>
        </p:blipFill>
        <p:spPr>
          <a:xfrm>
            <a:off x="4888421" y="1415891"/>
            <a:ext cx="1474089" cy="1962150"/>
          </a:xfrm>
          <a:prstGeom prst="rect">
            <a:avLst/>
          </a:prstGeom>
        </p:spPr>
      </p:pic>
    </p:spTree>
    <p:extLst>
      <p:ext uri="{BB962C8B-B14F-4D97-AF65-F5344CB8AC3E}">
        <p14:creationId xmlns:p14="http://schemas.microsoft.com/office/powerpoint/2010/main" val="33984832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HDR</a:t>
            </a:r>
            <a:endParaRPr lang="zh-CN" altLang="en-US" dirty="0"/>
          </a:p>
        </p:txBody>
      </p:sp>
      <p:pic>
        <p:nvPicPr>
          <p:cNvPr id="2050" name="Picture 2" descr="A scene using High Dynamic Range. The sunlight reflecting in the car window appears far brighter than other objects in the scene, because it has been processed using HD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00798" y="2201862"/>
            <a:ext cx="6096000" cy="3276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8521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传统光照模型</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p:txBody>
              <a:bodyPr/>
              <a:lstStyle/>
              <a:p>
                <a:r>
                  <a:rPr lang="en-US" altLang="zh-CN" dirty="0" smtClean="0"/>
                  <a:t>Lambert    1760</a:t>
                </a:r>
                <a:r>
                  <a:rPr lang="zh-CN" altLang="en-US" dirty="0" smtClean="0"/>
                  <a:t>年，漫反射光</a:t>
                </a:r>
                <a:r>
                  <a:rPr lang="en-US" altLang="zh-CN" dirty="0" smtClean="0"/>
                  <a:t>	 	</a:t>
                </a:r>
                <a:r>
                  <a:rPr lang="zh-CN" altLang="en-US" dirty="0" smtClean="0"/>
                  <a:t>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𝐿</m:t>
                    </m:r>
                  </m:oMath>
                </a14:m>
                <a:endParaRPr lang="en-US" altLang="zh-CN" dirty="0" smtClean="0"/>
              </a:p>
              <a:p>
                <a:r>
                  <a:rPr lang="en-US" altLang="zh-CN" dirty="0" err="1" smtClean="0"/>
                  <a:t>Phong</a:t>
                </a:r>
                <a:r>
                  <a:rPr lang="en-US" altLang="zh-CN" dirty="0" smtClean="0"/>
                  <a:t>   1973</a:t>
                </a:r>
                <a:r>
                  <a:rPr lang="zh-CN" altLang="en-US" dirty="0" smtClean="0"/>
                  <a:t>年，漫反射</a:t>
                </a:r>
                <a:r>
                  <a:rPr lang="en-US" altLang="zh-CN" dirty="0" smtClean="0"/>
                  <a:t>+</a:t>
                </a:r>
                <a:r>
                  <a:rPr lang="zh-CN" altLang="en-US" dirty="0" smtClean="0"/>
                  <a:t>镜面反射  </a:t>
                </a:r>
                <a:r>
                  <a:rPr lang="en-US" altLang="zh-CN" dirty="0" smtClean="0"/>
                  <a:t>	  </a:t>
                </a:r>
                <a14:m>
                  <m:oMath xmlns:m="http://schemas.openxmlformats.org/officeDocument/2006/math">
                    <m:r>
                      <a:rPr lang="en-US" altLang="zh-CN" b="0" i="1" smtClean="0">
                        <a:latin typeface="Cambria Math" panose="02040503050406030204" pitchFamily="18" charset="0"/>
                      </a:rPr>
                      <m:t>𝐶</m:t>
                    </m:r>
                    <m:r>
                      <a:rPr lang="en-US" altLang="zh-CN" b="0" i="1" smtClean="0">
                        <a:latin typeface="Cambria Math" panose="02040503050406030204" pitchFamily="18" charset="0"/>
                      </a:rPr>
                      <m:t>=</m:t>
                    </m:r>
                    <m:r>
                      <a:rPr lang="en-US" altLang="zh-CN" b="0" i="1" smtClean="0">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𝐿</m:t>
                    </m:r>
                    <m:r>
                      <a:rPr lang="en-US" altLang="zh-CN" b="0" i="1" smtClean="0">
                        <a:latin typeface="Cambria Math" panose="02040503050406030204" pitchFamily="18" charset="0"/>
                      </a:rPr>
                      <m:t>+ </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𝑉</m:t>
                        </m:r>
                        <m:r>
                          <a:rPr lang="en-US" altLang="zh-CN" i="1">
                            <a:latin typeface="Cambria Math" panose="02040503050406030204" pitchFamily="18" charset="0"/>
                          </a:rPr>
                          <m:t>·</m:t>
                        </m:r>
                        <m:r>
                          <a:rPr lang="en-US" altLang="zh-CN" b="0" i="1" smtClean="0">
                            <a:latin typeface="Cambria Math" panose="02040503050406030204" pitchFamily="18" charset="0"/>
                          </a:rPr>
                          <m:t>𝑅</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𝑠</m:t>
                        </m:r>
                      </m:sup>
                    </m:sSup>
                  </m:oMath>
                </a14:m>
                <a:endParaRPr lang="en-US" altLang="zh-CN" dirty="0" smtClean="0"/>
              </a:p>
              <a:p>
                <a:r>
                  <a:rPr lang="en-US" altLang="zh-CN" dirty="0" err="1" smtClean="0">
                    <a:hlinkClick r:id="rId2" action="ppaction://hlinksldjump" tooltip="Phong和Blinn-Phong的差异"/>
                  </a:rPr>
                  <a:t>Blinn-Phong</a:t>
                </a:r>
                <a:r>
                  <a:rPr lang="en-US" altLang="zh-CN" dirty="0" smtClean="0"/>
                  <a:t> 1977</a:t>
                </a:r>
                <a:r>
                  <a:rPr lang="zh-CN" altLang="en-US" dirty="0" smtClean="0"/>
                  <a:t>年 </a:t>
                </a:r>
                <a:r>
                  <a:rPr lang="en-US" altLang="zh-CN" dirty="0"/>
                  <a:t>	</a:t>
                </a:r>
                <a:r>
                  <a:rPr lang="en-US" altLang="zh-CN" dirty="0" smtClean="0"/>
                  <a:t>      </a:t>
                </a:r>
                <a:r>
                  <a:rPr lang="zh-CN" altLang="en-US" dirty="0" smtClean="0"/>
                  <a:t> </a:t>
                </a:r>
                <a14:m>
                  <m:oMath xmlns:m="http://schemas.openxmlformats.org/officeDocument/2006/math">
                    <m:r>
                      <m:rPr>
                        <m:sty m:val="p"/>
                      </m:rPr>
                      <a:rPr lang="en-US" altLang="zh-CN" dirty="0">
                        <a:latin typeface="Cambria Math" panose="02040503050406030204" pitchFamily="18" charset="0"/>
                      </a:rPr>
                      <m:t>H</m:t>
                    </m:r>
                    <m:r>
                      <a:rPr lang="en-US" altLang="zh-CN" b="0" i="0" dirty="0" smtClean="0">
                        <a:latin typeface="Cambria Math" panose="02040503050406030204" pitchFamily="18" charset="0"/>
                      </a:rPr>
                      <m:t>=</m:t>
                    </m:r>
                    <m:f>
                      <m:fPr>
                        <m:ctrlPr>
                          <a:rPr lang="en-US" altLang="zh-CN" b="0" i="1" dirty="0" smtClean="0">
                            <a:latin typeface="Cambria Math" panose="02040503050406030204" pitchFamily="18" charset="0"/>
                          </a:rPr>
                        </m:ctrlPr>
                      </m:fPr>
                      <m:num>
                        <m:r>
                          <a:rPr lang="en-US" altLang="zh-CN" b="0" i="1" dirty="0" smtClean="0">
                            <a:latin typeface="Cambria Math" panose="02040503050406030204" pitchFamily="18" charset="0"/>
                          </a:rPr>
                          <m:t>𝐿</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𝑉</m:t>
                        </m:r>
                      </m:num>
                      <m:den>
                        <m:d>
                          <m:dPr>
                            <m:begChr m:val="‖"/>
                            <m:endChr m:val="‖"/>
                            <m:ctrlPr>
                              <a:rPr lang="en-US" altLang="zh-CN" b="0" i="1" dirty="0" smtClean="0">
                                <a:latin typeface="Cambria Math" panose="02040503050406030204" pitchFamily="18" charset="0"/>
                              </a:rPr>
                            </m:ctrlPr>
                          </m:dPr>
                          <m:e>
                            <m:r>
                              <a:rPr lang="en-US" altLang="zh-CN" b="0" i="1" dirty="0" smtClean="0">
                                <a:latin typeface="Cambria Math" panose="02040503050406030204" pitchFamily="18" charset="0"/>
                              </a:rPr>
                              <m:t>𝐿</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𝑉</m:t>
                            </m:r>
                          </m:e>
                        </m:d>
                      </m:den>
                    </m:f>
                  </m:oMath>
                </a14:m>
                <a:r>
                  <a:rPr lang="zh-CN" altLang="en-US" dirty="0" smtClean="0"/>
                  <a:t>        </a:t>
                </a:r>
                <a14:m>
                  <m:oMath xmlns:m="http://schemas.openxmlformats.org/officeDocument/2006/math">
                    <m:r>
                      <a:rPr lang="en-US" altLang="zh-CN" i="1">
                        <a:latin typeface="Cambria Math" panose="02040503050406030204" pitchFamily="18" charset="0"/>
                      </a:rPr>
                      <m:t>𝐶</m:t>
                    </m:r>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i="1">
                        <a:latin typeface="Cambria Math" panose="02040503050406030204" pitchFamily="18" charset="0"/>
                      </a:rPr>
                      <m:t>𝐿</m:t>
                    </m:r>
                    <m:r>
                      <a:rPr lang="en-US" altLang="zh-CN" i="1">
                        <a:latin typeface="Cambria Math" panose="02040503050406030204" pitchFamily="18" charset="0"/>
                      </a:rPr>
                      <m:t>+ </m:t>
                    </m:r>
                    <m:sSup>
                      <m:sSupPr>
                        <m:ctrlPr>
                          <a:rPr lang="en-US" altLang="zh-CN" i="1">
                            <a:latin typeface="Cambria Math" panose="02040503050406030204" pitchFamily="18" charset="0"/>
                          </a:rPr>
                        </m:ctrlPr>
                      </m:sSupPr>
                      <m:e>
                        <m:r>
                          <a:rPr lang="en-US" altLang="zh-CN" i="1">
                            <a:latin typeface="Cambria Math" panose="02040503050406030204" pitchFamily="18" charset="0"/>
                          </a:rPr>
                          <m:t>(</m:t>
                        </m:r>
                        <m:r>
                          <a:rPr lang="en-US" altLang="zh-CN" i="1">
                            <a:latin typeface="Cambria Math" panose="02040503050406030204" pitchFamily="18" charset="0"/>
                          </a:rPr>
                          <m:t>𝑁</m:t>
                        </m:r>
                        <m:r>
                          <a:rPr lang="en-US" altLang="zh-CN" i="1">
                            <a:latin typeface="Cambria Math" panose="02040503050406030204" pitchFamily="18" charset="0"/>
                          </a:rPr>
                          <m:t>·</m:t>
                        </m:r>
                        <m:r>
                          <a:rPr lang="en-US" altLang="zh-CN" b="0" i="1" smtClean="0">
                            <a:latin typeface="Cambria Math" panose="02040503050406030204" pitchFamily="18" charset="0"/>
                          </a:rPr>
                          <m:t>𝐻</m:t>
                        </m:r>
                        <m:r>
                          <a:rPr lang="en-US" altLang="zh-CN" i="1">
                            <a:latin typeface="Cambria Math" panose="02040503050406030204" pitchFamily="18" charset="0"/>
                          </a:rPr>
                          <m:t>)</m:t>
                        </m:r>
                      </m:e>
                      <m:sup>
                        <m:r>
                          <a:rPr lang="en-US" altLang="zh-CN" i="1">
                            <a:latin typeface="Cambria Math" panose="02040503050406030204" pitchFamily="18" charset="0"/>
                          </a:rPr>
                          <m:t>𝑠</m:t>
                        </m:r>
                      </m:sup>
                    </m:sSup>
                  </m:oMath>
                </a14:m>
                <a:endParaRPr lang="zh-CN" altLang="en-US" dirty="0"/>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blipFill>
                <a:blip r:embed="rId3"/>
                <a:stretch>
                  <a:fillRect l="-1043" t="-2381"/>
                </a:stretch>
              </a:blipFill>
            </p:spPr>
            <p:txBody>
              <a:bodyPr/>
              <a:lstStyle/>
              <a:p>
                <a:r>
                  <a:rPr lang="zh-CN" altLang="en-US">
                    <a:noFill/>
                  </a:rPr>
                  <a:t> </a:t>
                </a:r>
              </a:p>
            </p:txBody>
          </p:sp>
        </mc:Fallback>
      </mc:AlternateContent>
      <p:pic>
        <p:nvPicPr>
          <p:cNvPr id="4" name="Picture 2" descr="https://img-blog.csdn.net/20180110151541696?watermark/2/text/aHR0cDovL2Jsb2cuY3Nkbi5uZXQvdl94Y2hlbl92/font/5a6L5L2T/fontsize/400/fill/I0JBQkFCMA==/dissolve/70/gravity/SouthEas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42" y="4584277"/>
            <a:ext cx="7620000" cy="222885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review"/>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6272" y="4584277"/>
            <a:ext cx="4981575" cy="198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951215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Picture 2" descr="https://github.com/chenjd/LightProbeEditor/raw/master/ScreenShot/lightprobeeditor_pic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 y="1728060"/>
            <a:ext cx="6671487" cy="3553067"/>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github.com/chenjd/LightProbeEditor/raw/master/ScreenShot/lightprobeeditor_pic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37928" y="1728060"/>
            <a:ext cx="6454073" cy="35530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738872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5122" name="Picture 2" descr="UnityMetallicChart"/>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26210" y="365760"/>
            <a:ext cx="4392605" cy="62134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72552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菲涅尔</a:t>
            </a:r>
            <a:endParaRPr lang="zh-CN" altLang="en-US" dirty="0"/>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2012762" y="4004468"/>
            <a:ext cx="6609524" cy="1914286"/>
          </a:xfrm>
          <a:prstGeom prst="rect">
            <a:avLst/>
          </a:prstGeom>
        </p:spPr>
      </p:pic>
    </p:spTree>
    <p:extLst>
      <p:ext uri="{BB962C8B-B14F-4D97-AF65-F5344CB8AC3E}">
        <p14:creationId xmlns:p14="http://schemas.microsoft.com/office/powerpoint/2010/main" val="29646405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050" name="Picture 2" descr="d_f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5533" y="5073081"/>
            <a:ext cx="7618596" cy="65824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d_fd9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5533" y="5855226"/>
            <a:ext cx="5198834" cy="64354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5"/>
          <a:stretch>
            <a:fillRect/>
          </a:stretch>
        </p:blipFill>
        <p:spPr>
          <a:xfrm>
            <a:off x="551599" y="1530200"/>
            <a:ext cx="11404096" cy="2474871"/>
          </a:xfrm>
          <a:prstGeom prst="rect">
            <a:avLst/>
          </a:prstGeom>
        </p:spPr>
      </p:pic>
      <p:sp>
        <p:nvSpPr>
          <p:cNvPr id="5" name="标题 1"/>
          <p:cNvSpPr>
            <a:spLocks noGrp="1"/>
          </p:cNvSpPr>
          <p:nvPr>
            <p:ph type="title"/>
          </p:nvPr>
        </p:nvSpPr>
        <p:spPr>
          <a:xfrm>
            <a:off x="845127" y="365760"/>
            <a:ext cx="10515600" cy="1325562"/>
          </a:xfrm>
        </p:spPr>
        <p:txBody>
          <a:bodyPr/>
          <a:lstStyle/>
          <a:p>
            <a:r>
              <a:rPr lang="en-US" altLang="zh-CN" dirty="0" smtClean="0"/>
              <a:t>Disney Diffuse</a:t>
            </a:r>
            <a:endParaRPr lang="zh-CN" altLang="en-US" dirty="0"/>
          </a:p>
        </p:txBody>
      </p:sp>
    </p:spTree>
    <p:extLst>
      <p:ext uri="{BB962C8B-B14F-4D97-AF65-F5344CB8AC3E}">
        <p14:creationId xmlns:p14="http://schemas.microsoft.com/office/powerpoint/2010/main" val="20389468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2"/>
          <a:stretch>
            <a:fillRect/>
          </a:stretch>
        </p:blipFill>
        <p:spPr>
          <a:xfrm>
            <a:off x="1710894" y="666415"/>
            <a:ext cx="5610225" cy="5648325"/>
          </a:xfrm>
          <a:prstGeom prst="rect">
            <a:avLst/>
          </a:prstGeom>
        </p:spPr>
      </p:pic>
    </p:spTree>
    <p:extLst>
      <p:ext uri="{BB962C8B-B14F-4D97-AF65-F5344CB8AC3E}">
        <p14:creationId xmlns:p14="http://schemas.microsoft.com/office/powerpoint/2010/main" val="4249343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传统光照模型</a:t>
            </a:r>
            <a:r>
              <a:rPr lang="en-US" altLang="zh-CN" dirty="0" smtClean="0"/>
              <a:t>·</a:t>
            </a:r>
            <a:r>
              <a:rPr lang="en-US" altLang="zh-CN" dirty="0" err="1" smtClean="0"/>
              <a:t>Blinn</a:t>
            </a:r>
            <a:r>
              <a:rPr lang="en-US" altLang="zh-CN" dirty="0" err="1"/>
              <a:t>-</a:t>
            </a:r>
            <a:r>
              <a:rPr lang="en-US" altLang="zh-CN" dirty="0" err="1" smtClean="0"/>
              <a:t>Phong</a:t>
            </a:r>
            <a:endParaRPr lang="zh-CN" altLang="en-US" dirty="0"/>
          </a:p>
        </p:txBody>
      </p:sp>
      <p:sp>
        <p:nvSpPr>
          <p:cNvPr id="5" name="AutoShape 4" descr="[å¬å¼]"/>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6" name="图片 5"/>
          <p:cNvPicPr>
            <a:picLocks noChangeAspect="1"/>
          </p:cNvPicPr>
          <p:nvPr/>
        </p:nvPicPr>
        <p:blipFill>
          <a:blip r:embed="rId2"/>
          <a:stretch>
            <a:fillRect/>
          </a:stretch>
        </p:blipFill>
        <p:spPr>
          <a:xfrm>
            <a:off x="1112593" y="2223356"/>
            <a:ext cx="3267075" cy="371475"/>
          </a:xfrm>
          <a:prstGeom prst="rect">
            <a:avLst/>
          </a:prstGeom>
        </p:spPr>
      </p:pic>
      <p:sp>
        <p:nvSpPr>
          <p:cNvPr id="8" name="文本框 7"/>
          <p:cNvSpPr txBox="1"/>
          <p:nvPr/>
        </p:nvSpPr>
        <p:spPr>
          <a:xfrm>
            <a:off x="989501" y="2720435"/>
            <a:ext cx="9398727" cy="369332"/>
          </a:xfrm>
          <a:prstGeom prst="rect">
            <a:avLst/>
          </a:prstGeom>
          <a:noFill/>
        </p:spPr>
        <p:txBody>
          <a:bodyPr wrap="none" rtlCol="0">
            <a:spAutoFit/>
          </a:bodyPr>
          <a:lstStyle/>
          <a:p>
            <a:r>
              <a:rPr lang="zh-CN" altLang="en-US" dirty="0" smtClean="0"/>
              <a:t>漫反射颜色</a:t>
            </a:r>
            <a:r>
              <a:rPr lang="en-US" altLang="zh-CN" dirty="0" smtClean="0"/>
              <a:t>·dot(</a:t>
            </a:r>
            <a:r>
              <a:rPr lang="zh-CN" altLang="en-US" dirty="0" smtClean="0"/>
              <a:t>法线向量</a:t>
            </a:r>
            <a:r>
              <a:rPr lang="en-US" altLang="zh-CN" dirty="0"/>
              <a:t>,</a:t>
            </a:r>
            <a:r>
              <a:rPr lang="zh-CN" altLang="en-US" dirty="0" smtClean="0"/>
              <a:t>入射光向量</a:t>
            </a:r>
            <a:r>
              <a:rPr lang="en-US" altLang="zh-CN" dirty="0" smtClean="0"/>
              <a:t>)  +  </a:t>
            </a:r>
            <a:r>
              <a:rPr lang="zh-CN" altLang="en-US" dirty="0" smtClean="0"/>
              <a:t>高光颜色</a:t>
            </a:r>
            <a:r>
              <a:rPr lang="en-US" altLang="zh-CN" dirty="0" smtClean="0"/>
              <a:t>· pow( dot(</a:t>
            </a:r>
            <a:r>
              <a:rPr lang="zh-CN" altLang="en-US" dirty="0" smtClean="0"/>
              <a:t>法线向量</a:t>
            </a:r>
            <a:r>
              <a:rPr lang="en-US" altLang="zh-CN" dirty="0"/>
              <a:t>,</a:t>
            </a:r>
            <a:r>
              <a:rPr lang="zh-CN" altLang="en-US" dirty="0" smtClean="0"/>
              <a:t>半角向量</a:t>
            </a:r>
            <a:r>
              <a:rPr lang="en-US" altLang="zh-CN" dirty="0" smtClean="0"/>
              <a:t>), </a:t>
            </a:r>
            <a:r>
              <a:rPr lang="zh-CN" altLang="en-US" dirty="0" smtClean="0"/>
              <a:t>高光系数</a:t>
            </a:r>
            <a:r>
              <a:rPr lang="en-US" altLang="zh-CN" dirty="0" smtClean="0"/>
              <a:t>)</a:t>
            </a:r>
            <a:endParaRPr lang="zh-CN" altLang="en-US" dirty="0"/>
          </a:p>
        </p:txBody>
      </p:sp>
      <p:pic>
        <p:nvPicPr>
          <p:cNvPr id="12" name="图片 11"/>
          <p:cNvPicPr>
            <a:picLocks noChangeAspect="1"/>
          </p:cNvPicPr>
          <p:nvPr/>
        </p:nvPicPr>
        <p:blipFill>
          <a:blip r:embed="rId3"/>
          <a:stretch>
            <a:fillRect/>
          </a:stretch>
        </p:blipFill>
        <p:spPr>
          <a:xfrm>
            <a:off x="1009649" y="3515541"/>
            <a:ext cx="7655173" cy="2924448"/>
          </a:xfrm>
          <a:prstGeom prst="rect">
            <a:avLst/>
          </a:prstGeom>
        </p:spPr>
      </p:pic>
      <p:sp>
        <p:nvSpPr>
          <p:cNvPr id="13" name="矩形 12"/>
          <p:cNvSpPr/>
          <p:nvPr/>
        </p:nvSpPr>
        <p:spPr>
          <a:xfrm>
            <a:off x="1452907" y="2062100"/>
            <a:ext cx="1146601" cy="497079"/>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918794" y="2616216"/>
            <a:ext cx="4005903" cy="497079"/>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241012" y="3622435"/>
            <a:ext cx="5682302" cy="988754"/>
          </a:xfrm>
          <a:prstGeom prst="rect">
            <a:avLst/>
          </a:prstGeom>
          <a:solidFill>
            <a:srgbClr val="5B9BD5">
              <a:alpha val="1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746130" y="2046121"/>
            <a:ext cx="1633538" cy="497079"/>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5222829" y="2616216"/>
            <a:ext cx="5236106" cy="497079"/>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241012" y="4722419"/>
            <a:ext cx="5682302" cy="1116678"/>
          </a:xfrm>
          <a:prstGeom prst="rect">
            <a:avLst/>
          </a:prstGeom>
          <a:solidFill>
            <a:schemeClr val="accent6">
              <a:lumMod val="40000"/>
              <a:lumOff val="60000"/>
              <a:alpha val="1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3498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Blinn-Phong</a:t>
            </a:r>
            <a:r>
              <a:rPr lang="zh-CN" altLang="en-US" dirty="0" smtClean="0"/>
              <a:t>和</a:t>
            </a:r>
            <a:r>
              <a:rPr lang="en-US" altLang="zh-CN" dirty="0" smtClean="0"/>
              <a:t>PBR</a:t>
            </a:r>
            <a:r>
              <a:rPr lang="zh-CN" altLang="en-US" dirty="0" smtClean="0"/>
              <a:t>的对比</a:t>
            </a:r>
            <a:endParaRPr lang="zh-CN" altLang="en-US" dirty="0"/>
          </a:p>
        </p:txBody>
      </p:sp>
      <p:pic>
        <p:nvPicPr>
          <p:cNvPr id="4" name="图片 3"/>
          <p:cNvPicPr>
            <a:picLocks noChangeAspect="1"/>
          </p:cNvPicPr>
          <p:nvPr/>
        </p:nvPicPr>
        <p:blipFill>
          <a:blip r:embed="rId3"/>
          <a:stretch>
            <a:fillRect/>
          </a:stretch>
        </p:blipFill>
        <p:spPr>
          <a:xfrm>
            <a:off x="2107163" y="1691322"/>
            <a:ext cx="7781925" cy="3057525"/>
          </a:xfrm>
          <a:prstGeom prst="rect">
            <a:avLst/>
          </a:prstGeom>
        </p:spPr>
      </p:pic>
      <p:sp>
        <p:nvSpPr>
          <p:cNvPr id="3" name="文本框 2"/>
          <p:cNvSpPr txBox="1"/>
          <p:nvPr/>
        </p:nvSpPr>
        <p:spPr>
          <a:xfrm>
            <a:off x="0" y="5042118"/>
            <a:ext cx="5570756" cy="1384995"/>
          </a:xfrm>
          <a:prstGeom prst="rect">
            <a:avLst/>
          </a:prstGeom>
          <a:noFill/>
        </p:spPr>
        <p:txBody>
          <a:bodyPr wrap="none" rtlCol="0">
            <a:spAutoFit/>
          </a:bodyPr>
          <a:lstStyle/>
          <a:p>
            <a:r>
              <a:rPr lang="zh-CN" altLang="en-US" sz="2800" dirty="0" smtClean="0">
                <a:ea typeface="+mj-ea"/>
              </a:rPr>
              <a:t>规范太少，美术修改随心所欲</a:t>
            </a:r>
            <a:endParaRPr lang="en-US" altLang="zh-CN" sz="2800" dirty="0" smtClean="0">
              <a:ea typeface="+mj-ea"/>
            </a:endParaRPr>
          </a:p>
          <a:p>
            <a:r>
              <a:rPr lang="zh-CN" altLang="en-US" sz="2800" dirty="0" smtClean="0">
                <a:ea typeface="+mj-ea"/>
              </a:rPr>
              <a:t>模型</a:t>
            </a:r>
            <a:r>
              <a:rPr lang="zh-CN" altLang="en-US" sz="2800" dirty="0" smtClean="0">
                <a:ea typeface="+mj-ea"/>
              </a:rPr>
              <a:t>太简单，</a:t>
            </a:r>
            <a:r>
              <a:rPr lang="zh-CN" altLang="en-US" sz="2800" dirty="0" smtClean="0">
                <a:ea typeface="+mj-ea"/>
              </a:rPr>
              <a:t>无法表示物质</a:t>
            </a:r>
            <a:r>
              <a:rPr lang="zh-CN" altLang="en-US" sz="2800" dirty="0" smtClean="0">
                <a:ea typeface="+mj-ea"/>
              </a:rPr>
              <a:t>粗糙度</a:t>
            </a:r>
            <a:endParaRPr lang="en-US" altLang="zh-CN" sz="2800" dirty="0" smtClean="0">
              <a:ea typeface="+mj-ea"/>
            </a:endParaRPr>
          </a:p>
          <a:p>
            <a:r>
              <a:rPr lang="zh-CN" altLang="en-US" sz="2800" dirty="0" smtClean="0">
                <a:ea typeface="+mj-ea"/>
              </a:rPr>
              <a:t>物理正确性缺失，引入</a:t>
            </a:r>
            <a:r>
              <a:rPr lang="en-US" altLang="zh-CN" sz="2800" dirty="0" smtClean="0">
                <a:ea typeface="+mj-ea"/>
              </a:rPr>
              <a:t>Hack</a:t>
            </a:r>
            <a:endParaRPr lang="zh-CN" altLang="en-US" sz="2800" dirty="0">
              <a:ea typeface="+mj-ea"/>
            </a:endParaRPr>
          </a:p>
        </p:txBody>
      </p:sp>
      <p:sp>
        <p:nvSpPr>
          <p:cNvPr id="5" name="文本框 4"/>
          <p:cNvSpPr txBox="1"/>
          <p:nvPr/>
        </p:nvSpPr>
        <p:spPr>
          <a:xfrm>
            <a:off x="7007046" y="5042118"/>
            <a:ext cx="4955203" cy="2000548"/>
          </a:xfrm>
          <a:prstGeom prst="rect">
            <a:avLst/>
          </a:prstGeom>
          <a:noFill/>
        </p:spPr>
        <p:txBody>
          <a:bodyPr wrap="none" rtlCol="0">
            <a:spAutoFit/>
          </a:bodyPr>
          <a:lstStyle/>
          <a:p>
            <a:r>
              <a:rPr lang="zh-CN" altLang="en-US" sz="2800" dirty="0" smtClean="0">
                <a:ea typeface="+mj-ea"/>
              </a:rPr>
              <a:t>控制参数</a:t>
            </a:r>
            <a:r>
              <a:rPr lang="zh-CN" altLang="en-US" sz="2000" dirty="0" smtClean="0">
                <a:ea typeface="+mj-ea"/>
              </a:rPr>
              <a:t>（</a:t>
            </a:r>
            <a:r>
              <a:rPr lang="zh-CN" altLang="en-US" sz="2000" dirty="0">
                <a:ea typeface="+mj-ea"/>
              </a:rPr>
              <a:t>漫</a:t>
            </a:r>
            <a:r>
              <a:rPr lang="zh-CN" altLang="en-US" sz="2000" dirty="0" smtClean="0">
                <a:ea typeface="+mj-ea"/>
              </a:rPr>
              <a:t>发射，粗糙度，金属度）</a:t>
            </a:r>
            <a:endParaRPr lang="en-US" altLang="zh-CN" sz="2000" dirty="0" smtClean="0">
              <a:ea typeface="+mj-ea"/>
            </a:endParaRPr>
          </a:p>
          <a:p>
            <a:r>
              <a:rPr lang="zh-CN" altLang="en-US" sz="2800" dirty="0"/>
              <a:t>微平面</a:t>
            </a:r>
            <a:r>
              <a:rPr lang="zh-CN" altLang="en-US" sz="2800" dirty="0" smtClean="0"/>
              <a:t>理论</a:t>
            </a:r>
            <a:endParaRPr lang="en-US" altLang="zh-CN" sz="2800" dirty="0" smtClean="0"/>
          </a:p>
          <a:p>
            <a:r>
              <a:rPr lang="zh-CN" altLang="en-US" sz="2800" dirty="0"/>
              <a:t>能量守恒，菲涅尔反射</a:t>
            </a:r>
          </a:p>
          <a:p>
            <a:endParaRPr lang="zh-CN" altLang="en-US" sz="2000" dirty="0"/>
          </a:p>
          <a:p>
            <a:endParaRPr lang="zh-CN" altLang="en-US" sz="2000" dirty="0">
              <a:ea typeface="+mj-ea"/>
            </a:endParaRPr>
          </a:p>
        </p:txBody>
      </p:sp>
      <p:sp>
        <p:nvSpPr>
          <p:cNvPr id="6" name="文本框 5"/>
          <p:cNvSpPr txBox="1"/>
          <p:nvPr/>
        </p:nvSpPr>
        <p:spPr>
          <a:xfrm>
            <a:off x="3756489" y="4000891"/>
            <a:ext cx="1109599" cy="400110"/>
          </a:xfrm>
          <a:prstGeom prst="rect">
            <a:avLst/>
          </a:prstGeom>
          <a:noFill/>
        </p:spPr>
        <p:txBody>
          <a:bodyPr wrap="none" rtlCol="0">
            <a:spAutoFit/>
          </a:bodyPr>
          <a:lstStyle/>
          <a:p>
            <a:r>
              <a:rPr lang="zh-CN" altLang="en-US" sz="2000" dirty="0" smtClean="0">
                <a:solidFill>
                  <a:schemeClr val="accent4">
                    <a:lumMod val="60000"/>
                    <a:lumOff val="40000"/>
                  </a:schemeClr>
                </a:solidFill>
              </a:rPr>
              <a:t>手写</a:t>
            </a:r>
            <a:r>
              <a:rPr lang="en-US" altLang="zh-CN" sz="2000" dirty="0" smtClean="0">
                <a:solidFill>
                  <a:schemeClr val="accent4">
                    <a:lumMod val="60000"/>
                    <a:lumOff val="40000"/>
                  </a:schemeClr>
                </a:solidFill>
              </a:rPr>
              <a:t>PBR</a:t>
            </a:r>
            <a:endParaRPr lang="zh-CN" altLang="en-US" sz="2000" dirty="0">
              <a:solidFill>
                <a:schemeClr val="accent4">
                  <a:lumMod val="60000"/>
                  <a:lumOff val="40000"/>
                </a:schemeClr>
              </a:solidFill>
            </a:endParaRPr>
          </a:p>
        </p:txBody>
      </p:sp>
      <p:sp>
        <p:nvSpPr>
          <p:cNvPr id="7" name="文本框 6"/>
          <p:cNvSpPr txBox="1"/>
          <p:nvPr/>
        </p:nvSpPr>
        <p:spPr>
          <a:xfrm>
            <a:off x="5320278" y="3997514"/>
            <a:ext cx="1447832" cy="400110"/>
          </a:xfrm>
          <a:prstGeom prst="rect">
            <a:avLst/>
          </a:prstGeom>
          <a:noFill/>
        </p:spPr>
        <p:txBody>
          <a:bodyPr wrap="none" rtlCol="0">
            <a:spAutoFit/>
          </a:bodyPr>
          <a:lstStyle/>
          <a:p>
            <a:r>
              <a:rPr lang="en-US" altLang="zh-CN" sz="2000" dirty="0" err="1">
                <a:solidFill>
                  <a:schemeClr val="accent4">
                    <a:lumMod val="60000"/>
                    <a:lumOff val="40000"/>
                  </a:schemeClr>
                </a:solidFill>
              </a:rPr>
              <a:t>Blinn-Phong</a:t>
            </a:r>
            <a:endParaRPr lang="zh-CN" altLang="en-US" sz="2000" dirty="0">
              <a:solidFill>
                <a:schemeClr val="accent4">
                  <a:lumMod val="60000"/>
                  <a:lumOff val="40000"/>
                </a:schemeClr>
              </a:solidFill>
            </a:endParaRPr>
          </a:p>
        </p:txBody>
      </p:sp>
      <p:sp>
        <p:nvSpPr>
          <p:cNvPr id="8" name="文本框 7"/>
          <p:cNvSpPr txBox="1"/>
          <p:nvPr/>
        </p:nvSpPr>
        <p:spPr>
          <a:xfrm>
            <a:off x="7137571" y="4034836"/>
            <a:ext cx="1742528" cy="400110"/>
          </a:xfrm>
          <a:prstGeom prst="rect">
            <a:avLst/>
          </a:prstGeom>
          <a:noFill/>
        </p:spPr>
        <p:txBody>
          <a:bodyPr wrap="none" rtlCol="0">
            <a:spAutoFit/>
          </a:bodyPr>
          <a:lstStyle/>
          <a:p>
            <a:r>
              <a:rPr lang="en-US" altLang="zh-CN" sz="2000" dirty="0" smtClean="0">
                <a:solidFill>
                  <a:schemeClr val="accent4">
                    <a:lumMod val="60000"/>
                    <a:lumOff val="40000"/>
                  </a:schemeClr>
                </a:solidFill>
              </a:rPr>
              <a:t>Unity Standard</a:t>
            </a:r>
            <a:endParaRPr lang="zh-CN" altLang="en-US" sz="2000" dirty="0">
              <a:solidFill>
                <a:schemeClr val="accent4">
                  <a:lumMod val="60000"/>
                  <a:lumOff val="40000"/>
                </a:schemeClr>
              </a:solidFill>
            </a:endParaRPr>
          </a:p>
        </p:txBody>
      </p:sp>
    </p:spTree>
    <p:extLst>
      <p:ext uri="{BB962C8B-B14F-4D97-AF65-F5344CB8AC3E}">
        <p14:creationId xmlns:p14="http://schemas.microsoft.com/office/powerpoint/2010/main" val="1587851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a:t>
            </a:r>
            <a:r>
              <a:rPr lang="zh-CN" altLang="en-US" dirty="0" smtClean="0"/>
              <a:t>平面理论</a:t>
            </a:r>
            <a:endParaRPr lang="zh-CN" altLang="en-US" dirty="0"/>
          </a:p>
        </p:txBody>
      </p:sp>
      <p:sp>
        <p:nvSpPr>
          <p:cNvPr id="3" name="内容占位符 2"/>
          <p:cNvSpPr>
            <a:spLocks noGrp="1"/>
          </p:cNvSpPr>
          <p:nvPr>
            <p:ph idx="1"/>
          </p:nvPr>
        </p:nvSpPr>
        <p:spPr/>
        <p:txBody>
          <a:bodyPr/>
          <a:lstStyle/>
          <a:p>
            <a:r>
              <a:rPr lang="zh-CN" altLang="en-US" dirty="0"/>
              <a:t>微平面理论是将物体表面建模成做无数微观尺度上有随机朝向的理想镜面反射的小平面（</a:t>
            </a:r>
            <a:r>
              <a:rPr lang="en-US" altLang="zh-CN" dirty="0" err="1"/>
              <a:t>microfacet</a:t>
            </a:r>
            <a:r>
              <a:rPr lang="zh-CN" altLang="en-US" dirty="0"/>
              <a:t>）的理论。在实际的</a:t>
            </a:r>
            <a:r>
              <a:rPr lang="en-US" altLang="zh-CN" dirty="0"/>
              <a:t>PBR </a:t>
            </a:r>
            <a:r>
              <a:rPr lang="zh-CN" altLang="en-US" dirty="0"/>
              <a:t>工作流中，这种物体表面的不规则性用粗糙度贴图或者高光度贴图来表示。</a:t>
            </a:r>
          </a:p>
        </p:txBody>
      </p:sp>
      <p:pic>
        <p:nvPicPr>
          <p:cNvPr id="1026" name="Picture 2" descr="pre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75922" y="3612435"/>
            <a:ext cx="5039784" cy="3149865"/>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7953428" y="3612435"/>
            <a:ext cx="2945556" cy="2954181"/>
          </a:xfrm>
          <a:prstGeom prst="rect">
            <a:avLst/>
          </a:prstGeom>
        </p:spPr>
      </p:pic>
    </p:spTree>
    <p:extLst>
      <p:ext uri="{BB962C8B-B14F-4D97-AF65-F5344CB8AC3E}">
        <p14:creationId xmlns:p14="http://schemas.microsoft.com/office/powerpoint/2010/main" val="87460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微平面理论</a:t>
            </a:r>
          </a:p>
        </p:txBody>
      </p:sp>
      <p:pic>
        <p:nvPicPr>
          <p:cNvPr id="7170" name="Picture 2" descr="https://github.com/QianMo/PBR-White-Paper/raw/master/content/part%201/media/19b7b473c5258ca21d9bf3ee9d11507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6202" y="1299135"/>
            <a:ext cx="7961146" cy="55588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208148"/>
      </p:ext>
    </p:extLst>
  </p:cSld>
  <p:clrMapOvr>
    <a:masterClrMapping/>
  </p:clrMapOvr>
</p:sld>
</file>

<file path=ppt/theme/theme1.xml><?xml version="1.0" encoding="utf-8"?>
<a:theme xmlns:a="http://schemas.openxmlformats.org/drawingml/2006/main" name="HDOfficeLightV0">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4860</TotalTime>
  <Words>1862</Words>
  <Application>Microsoft Office PowerPoint</Application>
  <PresentationFormat>宽屏</PresentationFormat>
  <Paragraphs>262</Paragraphs>
  <Slides>54</Slides>
  <Notes>20</Notes>
  <HiddenSlides>2</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54</vt:i4>
      </vt:variant>
    </vt:vector>
  </HeadingPairs>
  <TitlesOfParts>
    <vt:vector size="66" baseType="lpstr">
      <vt:lpstr>-apple-system</vt:lpstr>
      <vt:lpstr>等线</vt:lpstr>
      <vt:lpstr>宋体</vt:lpstr>
      <vt:lpstr>Microsoft YaHei</vt:lpstr>
      <vt:lpstr>Microsoft YaHei</vt:lpstr>
      <vt:lpstr>新宋体</vt:lpstr>
      <vt:lpstr>Arial</vt:lpstr>
      <vt:lpstr>Calibri</vt:lpstr>
      <vt:lpstr>Calibri Light</vt:lpstr>
      <vt:lpstr>Cambria Math</vt:lpstr>
      <vt:lpstr>Wingdings 2</vt:lpstr>
      <vt:lpstr>HDOfficeLightV0</vt:lpstr>
      <vt:lpstr>基于物理的渲染及卡通渲染</vt:lpstr>
      <vt:lpstr>什么是渲染</vt:lpstr>
      <vt:lpstr>传统光照模型-漫反射</vt:lpstr>
      <vt:lpstr>传统光照模型-镜面反射</vt:lpstr>
      <vt:lpstr>传统光照模型</vt:lpstr>
      <vt:lpstr>传统光照模型·Blinn-Phong</vt:lpstr>
      <vt:lpstr>Blinn-Phong和PBR的对比</vt:lpstr>
      <vt:lpstr>微平面理论</vt:lpstr>
      <vt:lpstr>微平面理论</vt:lpstr>
      <vt:lpstr>微平面理论</vt:lpstr>
      <vt:lpstr>能量守恒</vt:lpstr>
      <vt:lpstr>菲涅尔反射</vt:lpstr>
      <vt:lpstr>菲涅尔反射</vt:lpstr>
      <vt:lpstr>PowerPoint 演示文稿</vt:lpstr>
      <vt:lpstr>PowerPoint 演示文稿</vt:lpstr>
      <vt:lpstr>时间节点和目的</vt:lpstr>
      <vt:lpstr>反射方程</vt:lpstr>
      <vt:lpstr>PowerPoint 演示文稿</vt:lpstr>
      <vt:lpstr>Diffuse BRDF</vt:lpstr>
      <vt:lpstr>Specular BRDF</vt:lpstr>
      <vt:lpstr>Specular BRDF</vt:lpstr>
      <vt:lpstr>Specular BRDF</vt:lpstr>
      <vt:lpstr>法线分布函数（Normal Distribution Function)</vt:lpstr>
      <vt:lpstr>法线分布函数（Normal Distribution Function)</vt:lpstr>
      <vt:lpstr>菲涅尔方程Fresnel</vt:lpstr>
      <vt:lpstr>遮蔽函数Geometric shadowing </vt:lpstr>
      <vt:lpstr>直接光照，结束</vt:lpstr>
      <vt:lpstr>PowerPoint 演示文稿</vt:lpstr>
      <vt:lpstr>间接光照，漫反射</vt:lpstr>
      <vt:lpstr>间接光照，镜面反射</vt:lpstr>
      <vt:lpstr>间接光，开始</vt:lpstr>
      <vt:lpstr>间接光</vt:lpstr>
      <vt:lpstr>间接光-漫反射</vt:lpstr>
      <vt:lpstr>球谐光照</vt:lpstr>
      <vt:lpstr>球谐函数的基函数</vt:lpstr>
      <vt:lpstr>PowerPoint 演示文稿</vt:lpstr>
      <vt:lpstr>间接光-镜面反射</vt:lpstr>
      <vt:lpstr>间接光-镜面反射</vt:lpstr>
      <vt:lpstr>间接光-镜面反射</vt:lpstr>
      <vt:lpstr>性能对比</vt:lpstr>
      <vt:lpstr>性能对比</vt:lpstr>
      <vt:lpstr>总结</vt:lpstr>
      <vt:lpstr>Reference</vt:lpstr>
      <vt:lpstr>Gamma矫正</vt:lpstr>
      <vt:lpstr>Gamma矫正</vt:lpstr>
      <vt:lpstr>Everything is Shiny</vt:lpstr>
      <vt:lpstr>Phong和Blinn-Phong的区别</vt:lpstr>
      <vt:lpstr>低差异度序列(Hammersley序列)</vt:lpstr>
      <vt:lpstr>HDR</vt:lpstr>
      <vt:lpstr>PowerPoint 演示文稿</vt:lpstr>
      <vt:lpstr>PowerPoint 演示文稿</vt:lpstr>
      <vt:lpstr>菲涅尔</vt:lpstr>
      <vt:lpstr>Disney Diffuse</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基于物理的渲染及卡通渲染</dc:title>
  <dc:creator>lu luxury</dc:creator>
  <cp:lastModifiedBy>luxury lu</cp:lastModifiedBy>
  <cp:revision>111</cp:revision>
  <dcterms:created xsi:type="dcterms:W3CDTF">2019-07-09T03:22:15Z</dcterms:created>
  <dcterms:modified xsi:type="dcterms:W3CDTF">2019-07-17T17:33:24Z</dcterms:modified>
</cp:coreProperties>
</file>